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331" r:id="rId2"/>
    <p:sldId id="359" r:id="rId3"/>
    <p:sldId id="369" r:id="rId4"/>
    <p:sldId id="338" r:id="rId5"/>
    <p:sldId id="371" r:id="rId6"/>
    <p:sldId id="352" r:id="rId7"/>
    <p:sldId id="372" r:id="rId8"/>
    <p:sldId id="373" r:id="rId9"/>
    <p:sldId id="376" r:id="rId10"/>
    <p:sldId id="346" r:id="rId11"/>
    <p:sldId id="374" r:id="rId12"/>
    <p:sldId id="358" r:id="rId13"/>
    <p:sldId id="375" r:id="rId14"/>
  </p:sldIdLst>
  <p:sldSz cx="9144000" cy="5143500" type="screen16x9"/>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2A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56" autoAdjust="0"/>
    <p:restoredTop sz="85612" autoAdjust="0"/>
  </p:normalViewPr>
  <p:slideViewPr>
    <p:cSldViewPr snapToGrid="0">
      <p:cViewPr>
        <p:scale>
          <a:sx n="80" d="100"/>
          <a:sy n="80" d="100"/>
        </p:scale>
        <p:origin x="-1848" y="-402"/>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26F5A5-3B47-784D-B228-6DEA416A827D}" type="datetimeFigureOut">
              <a:rPr lang="sv-SE"/>
              <a:pPr/>
              <a:t>2015-11-26</a:t>
            </a:fld>
            <a:endParaRPr lang="sv-SE" dirty="0"/>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33996F-9204-6949-848F-D60C6BFF6ACF}" type="slidenum">
              <a:rPr/>
              <a:pPr/>
              <a:t>‹#›</a:t>
            </a:fld>
            <a:endParaRPr lang="sv-SE" dirty="0"/>
          </a:p>
        </p:txBody>
      </p:sp>
    </p:spTree>
    <p:extLst>
      <p:ext uri="{BB962C8B-B14F-4D97-AF65-F5344CB8AC3E}">
        <p14:creationId xmlns:p14="http://schemas.microsoft.com/office/powerpoint/2010/main" val="25140653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u="sng" dirty="0"/>
          </a:p>
        </p:txBody>
      </p:sp>
      <p:sp>
        <p:nvSpPr>
          <p:cNvPr id="4" name="Platshållare för bildnummer 3"/>
          <p:cNvSpPr>
            <a:spLocks noGrp="1"/>
          </p:cNvSpPr>
          <p:nvPr>
            <p:ph type="sldNum" sz="quarter" idx="10"/>
          </p:nvPr>
        </p:nvSpPr>
        <p:spPr/>
        <p:txBody>
          <a:bodyPr/>
          <a:lstStyle/>
          <a:p>
            <a:fld id="{D333996F-9204-6949-848F-D60C6BFF6ACF}" type="slidenum">
              <a:rPr lang="sv-SE" smtClean="0"/>
              <a:pPr/>
              <a:t>1</a:t>
            </a:fld>
            <a:endParaRPr lang="sv-SE" dirty="0"/>
          </a:p>
        </p:txBody>
      </p:sp>
    </p:spTree>
    <p:extLst>
      <p:ext uri="{BB962C8B-B14F-4D97-AF65-F5344CB8AC3E}">
        <p14:creationId xmlns:p14="http://schemas.microsoft.com/office/powerpoint/2010/main" val="3992121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Så drog själva</a:t>
            </a:r>
            <a:r>
              <a:rPr lang="sv-SE" baseline="0" dirty="0" smtClean="0"/>
              <a:t> upphandlingen igång……</a:t>
            </a:r>
          </a:p>
          <a:p>
            <a:r>
              <a:rPr lang="sv-SE" baseline="0" dirty="0" smtClean="0"/>
              <a:t>Spännande, många frågor men inte så många som vi förväntat oss. </a:t>
            </a:r>
          </a:p>
          <a:p>
            <a:r>
              <a:rPr lang="sv-SE" baseline="0" dirty="0" smtClean="0"/>
              <a:t>Eftersom det ingick i anbuden att det skulle lämnas ett tidtabellsförslag utifrån ett ramverk som vi skickat med delades presentationerna i två delar. Tidtabellsförslaget skulle mins uppfylla ramverket, skallkrav. Vi utvärderade inte tidtabellsförslaget. </a:t>
            </a:r>
          </a:p>
          <a:p>
            <a:r>
              <a:rPr lang="sv-SE" baseline="0" dirty="0" smtClean="0"/>
              <a:t>Presentationerna kan utvecklas mycket mer, vi funderar just nu på hur!</a:t>
            </a:r>
          </a:p>
          <a:p>
            <a:r>
              <a:rPr lang="sv-SE" baseline="0" dirty="0" smtClean="0"/>
              <a:t>Vi arbetade med utvärderingen i mindre grupper och sedan träffades vi i två dagar för att komma fram till koncensus! Många spännande diskussioner, man ser olika saker och bedömer lite olika.</a:t>
            </a:r>
          </a:p>
          <a:p>
            <a:r>
              <a:rPr lang="sv-SE" baseline="0" dirty="0" smtClean="0"/>
              <a:t>Var positivt och spännande och nyttigt.</a:t>
            </a:r>
            <a:endParaRPr lang="sv-SE" dirty="0"/>
          </a:p>
        </p:txBody>
      </p:sp>
      <p:sp>
        <p:nvSpPr>
          <p:cNvPr id="4" name="Platshållare för bildnummer 3"/>
          <p:cNvSpPr>
            <a:spLocks noGrp="1"/>
          </p:cNvSpPr>
          <p:nvPr>
            <p:ph type="sldNum" sz="quarter" idx="10"/>
          </p:nvPr>
        </p:nvSpPr>
        <p:spPr/>
        <p:txBody>
          <a:bodyPr/>
          <a:lstStyle/>
          <a:p>
            <a:fld id="{D333996F-9204-6949-848F-D60C6BFF6ACF}" type="slidenum">
              <a:rPr lang="sv-SE" smtClean="0"/>
              <a:pPr/>
              <a:t>10</a:t>
            </a:fld>
            <a:endParaRPr lang="sv-SE" dirty="0"/>
          </a:p>
        </p:txBody>
      </p:sp>
    </p:spTree>
    <p:extLst>
      <p:ext uri="{BB962C8B-B14F-4D97-AF65-F5344CB8AC3E}">
        <p14:creationId xmlns:p14="http://schemas.microsoft.com/office/powerpoint/2010/main" val="3895750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Tilldelning och så väntan!</a:t>
            </a:r>
            <a:r>
              <a:rPr lang="sv-SE" baseline="0" dirty="0" smtClean="0"/>
              <a:t> </a:t>
            </a:r>
          </a:p>
          <a:p>
            <a:r>
              <a:rPr lang="sv-SE" baseline="0" dirty="0" smtClean="0"/>
              <a:t>Jag var tämligen säker på att vi skulle få minst en överprövning. Vi hade tom förkastat ett anbud och en gammal trotjänare förlorade sin trafik.</a:t>
            </a:r>
          </a:p>
          <a:p>
            <a:r>
              <a:rPr lang="sv-SE" baseline="0" dirty="0" smtClean="0"/>
              <a:t>Men – efter 10 dagar INGEN ÖPRÖVNING!</a:t>
            </a:r>
          </a:p>
          <a:p>
            <a:r>
              <a:rPr lang="sv-SE" baseline="0" dirty="0" smtClean="0"/>
              <a:t>Vilken lättnad och en så lugn sommar det blev!</a:t>
            </a:r>
          </a:p>
          <a:p>
            <a:r>
              <a:rPr lang="sv-SE" baseline="0" dirty="0" smtClean="0"/>
              <a:t>Vi fick dessutom mycket kredit för vårt underlag och för vår process, även från de som inget vann! Och då inte enbart från en </a:t>
            </a:r>
            <a:r>
              <a:rPr lang="sv-SE" baseline="0" dirty="0" err="1" smtClean="0"/>
              <a:t>fd</a:t>
            </a:r>
            <a:r>
              <a:rPr lang="sv-SE" baseline="0" dirty="0" smtClean="0"/>
              <a:t> trafikdirektör!</a:t>
            </a:r>
          </a:p>
          <a:p>
            <a:endParaRPr lang="sv-SE" dirty="0"/>
          </a:p>
        </p:txBody>
      </p:sp>
      <p:sp>
        <p:nvSpPr>
          <p:cNvPr id="4" name="Platshållare för bildnummer 3"/>
          <p:cNvSpPr>
            <a:spLocks noGrp="1"/>
          </p:cNvSpPr>
          <p:nvPr>
            <p:ph type="sldNum" sz="quarter" idx="10"/>
          </p:nvPr>
        </p:nvSpPr>
        <p:spPr/>
        <p:txBody>
          <a:bodyPr/>
          <a:lstStyle/>
          <a:p>
            <a:fld id="{D333996F-9204-6949-848F-D60C6BFF6ACF}" type="slidenum">
              <a:rPr lang="sv-SE" smtClean="0"/>
              <a:pPr/>
              <a:t>11</a:t>
            </a:fld>
            <a:endParaRPr lang="sv-SE" dirty="0"/>
          </a:p>
        </p:txBody>
      </p:sp>
    </p:spTree>
    <p:extLst>
      <p:ext uri="{BB962C8B-B14F-4D97-AF65-F5344CB8AC3E}">
        <p14:creationId xmlns:p14="http://schemas.microsoft.com/office/powerpoint/2010/main" val="1172586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mtClean="0"/>
              <a:t>Se</a:t>
            </a:r>
            <a:r>
              <a:rPr lang="sv-SE" baseline="0" smtClean="0"/>
              <a:t> punkterna.</a:t>
            </a:r>
            <a:endParaRPr lang="sv-SE"/>
          </a:p>
        </p:txBody>
      </p:sp>
      <p:sp>
        <p:nvSpPr>
          <p:cNvPr id="4" name="Platshållare för bildnummer 3"/>
          <p:cNvSpPr>
            <a:spLocks noGrp="1"/>
          </p:cNvSpPr>
          <p:nvPr>
            <p:ph type="sldNum" sz="quarter" idx="10"/>
          </p:nvPr>
        </p:nvSpPr>
        <p:spPr/>
        <p:txBody>
          <a:bodyPr/>
          <a:lstStyle/>
          <a:p>
            <a:fld id="{D333996F-9204-6949-848F-D60C6BFF6ACF}" type="slidenum">
              <a:rPr lang="sv-SE" smtClean="0"/>
              <a:pPr/>
              <a:t>12</a:t>
            </a:fld>
            <a:endParaRPr lang="sv-SE" dirty="0"/>
          </a:p>
        </p:txBody>
      </p:sp>
    </p:spTree>
    <p:extLst>
      <p:ext uri="{BB962C8B-B14F-4D97-AF65-F5344CB8AC3E}">
        <p14:creationId xmlns:p14="http://schemas.microsoft.com/office/powerpoint/2010/main" val="4081360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Detta år var en försutsättning, inga</a:t>
            </a:r>
            <a:r>
              <a:rPr lang="sv-SE" baseline="0" dirty="0" smtClean="0"/>
              <a:t> nya avtal skulle påbörjas, vi fick ett ”upphandlingsfritt” år. Vi hade ett behov av att förnya, förtydliga och förbättra. Både FFU men även vår interna process, vårt interna engagemang och förståelse. Fler behövde inse värdet av att delta i upphandlingsarbetet för det framtida arbetet med avtalsuppföljning och utveckling av uppdraget.</a:t>
            </a:r>
            <a:endParaRPr lang="sv-SE" dirty="0"/>
          </a:p>
        </p:txBody>
      </p:sp>
      <p:sp>
        <p:nvSpPr>
          <p:cNvPr id="4" name="Platshållare för bildnummer 3"/>
          <p:cNvSpPr>
            <a:spLocks noGrp="1"/>
          </p:cNvSpPr>
          <p:nvPr>
            <p:ph type="sldNum" sz="quarter" idx="10"/>
          </p:nvPr>
        </p:nvSpPr>
        <p:spPr/>
        <p:txBody>
          <a:bodyPr/>
          <a:lstStyle/>
          <a:p>
            <a:fld id="{D333996F-9204-6949-848F-D60C6BFF6ACF}" type="slidenum">
              <a:rPr lang="sv-SE" smtClean="0"/>
              <a:pPr/>
              <a:t>2</a:t>
            </a:fld>
            <a:endParaRPr lang="sv-SE" dirty="0"/>
          </a:p>
        </p:txBody>
      </p:sp>
    </p:spTree>
    <p:extLst>
      <p:ext uri="{BB962C8B-B14F-4D97-AF65-F5344CB8AC3E}">
        <p14:creationId xmlns:p14="http://schemas.microsoft.com/office/powerpoint/2010/main" val="1237685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Vi hade fyra trafikuppdrag, stor skillnad. Berätta om uppdragen.</a:t>
            </a:r>
            <a:endParaRPr lang="sv-SE" dirty="0"/>
          </a:p>
        </p:txBody>
      </p:sp>
      <p:sp>
        <p:nvSpPr>
          <p:cNvPr id="4" name="Platshållare för bildnummer 3"/>
          <p:cNvSpPr>
            <a:spLocks noGrp="1"/>
          </p:cNvSpPr>
          <p:nvPr>
            <p:ph type="sldNum" sz="quarter" idx="10"/>
          </p:nvPr>
        </p:nvSpPr>
        <p:spPr/>
        <p:txBody>
          <a:bodyPr/>
          <a:lstStyle/>
          <a:p>
            <a:fld id="{D333996F-9204-6949-848F-D60C6BFF6ACF}" type="slidenum">
              <a:rPr lang="sv-SE" smtClean="0"/>
              <a:pPr/>
              <a:t>3</a:t>
            </a:fld>
            <a:endParaRPr lang="sv-SE" dirty="0"/>
          </a:p>
        </p:txBody>
      </p:sp>
    </p:spTree>
    <p:extLst>
      <p:ext uri="{BB962C8B-B14F-4D97-AF65-F5344CB8AC3E}">
        <p14:creationId xmlns:p14="http://schemas.microsoft.com/office/powerpoint/2010/main" val="1188335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Vi engagerade</a:t>
            </a:r>
            <a:r>
              <a:rPr lang="sv-SE" baseline="0" dirty="0" smtClean="0"/>
              <a:t> många kollegor och avdelningar. Utöver trafik, it, planering, marknad, information, </a:t>
            </a:r>
            <a:r>
              <a:rPr lang="sv-SE" baseline="0" dirty="0" err="1" smtClean="0"/>
              <a:t>miljö,ekonomi</a:t>
            </a:r>
            <a:r>
              <a:rPr lang="sv-SE" baseline="0" dirty="0" smtClean="0"/>
              <a:t>. Totalt har ca 40 personer varit med i arbetet, inte hela tiden men till och från.</a:t>
            </a:r>
          </a:p>
          <a:p>
            <a:r>
              <a:rPr lang="sv-SE" baseline="0" dirty="0" smtClean="0"/>
              <a:t>Det resulterade i nya bilagor </a:t>
            </a:r>
            <a:r>
              <a:rPr lang="sv-SE" baseline="0" dirty="0" err="1" smtClean="0"/>
              <a:t>bl</a:t>
            </a:r>
            <a:r>
              <a:rPr lang="sv-SE" baseline="0" dirty="0" smtClean="0"/>
              <a:t> a IT och miljö.</a:t>
            </a:r>
          </a:p>
          <a:p>
            <a:r>
              <a:rPr lang="sv-SE" baseline="0" dirty="0" smtClean="0"/>
              <a:t>Förenklade och förtydligade Allmänna villkor som tidigare varit svårläst och allmänt svårhanterlig. Många hade aldrig satt sig in i dess betydelse – i vårt fall egentligen en skallkravslista. Undrade ibland om trafikföretagen läst den ordentligt.</a:t>
            </a:r>
          </a:p>
          <a:p>
            <a:endParaRPr lang="sv-SE" dirty="0"/>
          </a:p>
        </p:txBody>
      </p:sp>
      <p:sp>
        <p:nvSpPr>
          <p:cNvPr id="4" name="Platshållare för bildnummer 3"/>
          <p:cNvSpPr>
            <a:spLocks noGrp="1"/>
          </p:cNvSpPr>
          <p:nvPr>
            <p:ph type="sldNum" sz="quarter" idx="10"/>
          </p:nvPr>
        </p:nvSpPr>
        <p:spPr/>
        <p:txBody>
          <a:bodyPr/>
          <a:lstStyle/>
          <a:p>
            <a:fld id="{D333996F-9204-6949-848F-D60C6BFF6ACF}" type="slidenum">
              <a:rPr lang="sv-SE" smtClean="0"/>
              <a:pPr/>
              <a:t>4</a:t>
            </a:fld>
            <a:endParaRPr lang="sv-SE" dirty="0"/>
          </a:p>
        </p:txBody>
      </p:sp>
    </p:spTree>
    <p:extLst>
      <p:ext uri="{BB962C8B-B14F-4D97-AF65-F5344CB8AC3E}">
        <p14:creationId xmlns:p14="http://schemas.microsoft.com/office/powerpoint/2010/main" val="520319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Tillsammans</a:t>
            </a:r>
            <a:r>
              <a:rPr lang="sv-SE" baseline="0" dirty="0" smtClean="0"/>
              <a:t> med min chef Joakim åkte vi på turné! Bjöd in oss till trafikföretagen, träffades på deras huvudkontor, Väldigt bra uppslutning med VD och trafikchefer o dyl.</a:t>
            </a:r>
          </a:p>
          <a:p>
            <a:r>
              <a:rPr lang="sv-SE" baseline="0" dirty="0" smtClean="0"/>
              <a:t>Syftet var att dels sälja in Skånetrafiken, vara roligt att arbeta tillsammans med oss men även ge en bild av hur vi planerade upphandlingen. Möjlighet att återkoppla och ha synpunkter och önskemål från trafikföretagens sida. </a:t>
            </a:r>
          </a:p>
          <a:p>
            <a:r>
              <a:rPr lang="sv-SE" baseline="0" dirty="0" smtClean="0"/>
              <a:t>Mycket uppskattat och vi har gjort ytterligare en – </a:t>
            </a:r>
            <a:r>
              <a:rPr lang="sv-SE" baseline="0" dirty="0" err="1" smtClean="0"/>
              <a:t>Pågatågsupphandlingen</a:t>
            </a:r>
            <a:r>
              <a:rPr lang="sv-SE" baseline="0" dirty="0" smtClean="0"/>
              <a:t>.</a:t>
            </a:r>
          </a:p>
          <a:p>
            <a:r>
              <a:rPr lang="sv-SE" baseline="0" dirty="0" smtClean="0"/>
              <a:t>Lite annan ton när trafikföretagen är på hemmaplan – nyttigt komma ut för oss. </a:t>
            </a:r>
          </a:p>
        </p:txBody>
      </p:sp>
      <p:sp>
        <p:nvSpPr>
          <p:cNvPr id="4" name="Platshållare för bildnummer 3"/>
          <p:cNvSpPr>
            <a:spLocks noGrp="1"/>
          </p:cNvSpPr>
          <p:nvPr>
            <p:ph type="sldNum" sz="quarter" idx="10"/>
          </p:nvPr>
        </p:nvSpPr>
        <p:spPr/>
        <p:txBody>
          <a:bodyPr/>
          <a:lstStyle/>
          <a:p>
            <a:fld id="{D333996F-9204-6949-848F-D60C6BFF6ACF}" type="slidenum">
              <a:rPr lang="sv-SE" smtClean="0"/>
              <a:pPr/>
              <a:t>5</a:t>
            </a:fld>
            <a:endParaRPr lang="sv-SE" dirty="0"/>
          </a:p>
        </p:txBody>
      </p:sp>
    </p:spTree>
    <p:extLst>
      <p:ext uri="{BB962C8B-B14F-4D97-AF65-F5344CB8AC3E}">
        <p14:creationId xmlns:p14="http://schemas.microsoft.com/office/powerpoint/2010/main" val="1555551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Även</a:t>
            </a:r>
            <a:r>
              <a:rPr lang="sv-SE" baseline="0" dirty="0" smtClean="0"/>
              <a:t> om vi inte använder modellavtalen så utgår vi från de krav som finns branschgemensamt. Indexkorg, Buss 2014</a:t>
            </a:r>
          </a:p>
          <a:p>
            <a:r>
              <a:rPr lang="sv-SE" baseline="0" dirty="0" smtClean="0"/>
              <a:t>Resandeincitament i 3 av 4, naturligt. Stora möjligheter till att påverka marknaden med rätt insatser.</a:t>
            </a:r>
          </a:p>
          <a:p>
            <a:r>
              <a:rPr lang="sv-SE" baseline="0" dirty="0" smtClean="0"/>
              <a:t>Utvecklade och förtydligade samverkansavtal, där vi reglerar arbetet med affärsplan, tidtabell, marknadsföring och information. Tydligare gränssnitt.</a:t>
            </a:r>
          </a:p>
          <a:p>
            <a:r>
              <a:rPr lang="sv-SE" baseline="0" dirty="0" smtClean="0"/>
              <a:t>Vi ville nå en samsyn om att det som lovades i anbudet också skulle uppfyllas under avtalstiden. Egenkontroller som vi har en bra möjlighet att följa upp, kontinuerligt. Anbudet ska inte bara vara ett dokument för att vinna upphandlingen – det är faktiskt ett avtalsdokument som ska uppfyllas!</a:t>
            </a:r>
            <a:endParaRPr lang="sv-SE" dirty="0" smtClean="0"/>
          </a:p>
        </p:txBody>
      </p:sp>
      <p:sp>
        <p:nvSpPr>
          <p:cNvPr id="4" name="Platshållare för bildnummer 3"/>
          <p:cNvSpPr>
            <a:spLocks noGrp="1"/>
          </p:cNvSpPr>
          <p:nvPr>
            <p:ph type="sldNum" sz="quarter" idx="10"/>
          </p:nvPr>
        </p:nvSpPr>
        <p:spPr/>
        <p:txBody>
          <a:bodyPr/>
          <a:lstStyle/>
          <a:p>
            <a:fld id="{D333996F-9204-6949-848F-D60C6BFF6ACF}" type="slidenum">
              <a:rPr lang="sv-SE" smtClean="0"/>
              <a:pPr/>
              <a:t>6</a:t>
            </a:fld>
            <a:endParaRPr lang="sv-SE" dirty="0"/>
          </a:p>
        </p:txBody>
      </p:sp>
    </p:spTree>
    <p:extLst>
      <p:ext uri="{BB962C8B-B14F-4D97-AF65-F5344CB8AC3E}">
        <p14:creationId xmlns:p14="http://schemas.microsoft.com/office/powerpoint/2010/main" val="760323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SIU – ett otroligt stor intresse 14 företag var representerade – vi fick byta lokal!</a:t>
            </a:r>
          </a:p>
          <a:p>
            <a:r>
              <a:rPr lang="sv-SE" dirty="0" smtClean="0"/>
              <a:t>Fylligt</a:t>
            </a:r>
            <a:r>
              <a:rPr lang="sv-SE" baseline="0" dirty="0" smtClean="0"/>
              <a:t> program där vi la oss vinn om att berätta så mycket vi kunde från den kunskap vi har om utvecklingen av trafik, utbyggda orter osv.</a:t>
            </a:r>
          </a:p>
          <a:p>
            <a:r>
              <a:rPr lang="sv-SE" baseline="0" dirty="0" smtClean="0"/>
              <a:t>Vi beskrev också – så långt – vi var klara hur vi tänkt oss affärsmodellen.</a:t>
            </a:r>
          </a:p>
          <a:p>
            <a:r>
              <a:rPr lang="sv-SE" baseline="0" dirty="0" smtClean="0"/>
              <a:t>Kommersiella intresse?</a:t>
            </a:r>
          </a:p>
          <a:p>
            <a:r>
              <a:rPr lang="sv-SE" baseline="0" dirty="0" smtClean="0"/>
              <a:t>Som vanligt väldigt tyst ….. Inga enskilda </a:t>
            </a:r>
            <a:r>
              <a:rPr lang="sv-SE" baseline="0" dirty="0" err="1" smtClean="0"/>
              <a:t>SIUn</a:t>
            </a:r>
            <a:r>
              <a:rPr lang="sv-SE" baseline="0" dirty="0" smtClean="0"/>
              <a:t> efter däremot en möjlighet att skicka in synpunkter skriftligt.</a:t>
            </a:r>
            <a:endParaRPr lang="sv-SE" dirty="0"/>
          </a:p>
        </p:txBody>
      </p:sp>
      <p:sp>
        <p:nvSpPr>
          <p:cNvPr id="4" name="Platshållare för bildnummer 3"/>
          <p:cNvSpPr>
            <a:spLocks noGrp="1"/>
          </p:cNvSpPr>
          <p:nvPr>
            <p:ph type="sldNum" sz="quarter" idx="10"/>
          </p:nvPr>
        </p:nvSpPr>
        <p:spPr/>
        <p:txBody>
          <a:bodyPr/>
          <a:lstStyle/>
          <a:p>
            <a:fld id="{D333996F-9204-6949-848F-D60C6BFF6ACF}" type="slidenum">
              <a:rPr lang="sv-SE" smtClean="0"/>
              <a:pPr/>
              <a:t>7</a:t>
            </a:fld>
            <a:endParaRPr lang="sv-SE" dirty="0"/>
          </a:p>
        </p:txBody>
      </p:sp>
    </p:spTree>
    <p:extLst>
      <p:ext uri="{BB962C8B-B14F-4D97-AF65-F5344CB8AC3E}">
        <p14:creationId xmlns:p14="http://schemas.microsoft.com/office/powerpoint/2010/main" val="240765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Slutföra och</a:t>
            </a:r>
            <a:r>
              <a:rPr lang="sv-SE" baseline="0" dirty="0" smtClean="0"/>
              <a:t> knyta ihop säcken, det svåraste jobbet. Sätta ner foten och säga att nu är vi klara. Man kan alltid göra lite till, det uppkommer nya frågeställningar och nya lösningar under tiden man arbetar och alla vill få med så mycket som möjligt. </a:t>
            </a:r>
          </a:p>
          <a:p>
            <a:r>
              <a:rPr lang="sv-SE" baseline="0" dirty="0" smtClean="0"/>
              <a:t>Vi kommer på nytt hela tiden och har idag satt igång ett löpande arbete kring avtalsfrågor, uppmärksammas inte bara vid upphandlingsarbetet utan ha färdiga lösningar när vi startar en upphandling.</a:t>
            </a:r>
          </a:p>
          <a:p>
            <a:endParaRPr lang="sv-SE" dirty="0"/>
          </a:p>
        </p:txBody>
      </p:sp>
      <p:sp>
        <p:nvSpPr>
          <p:cNvPr id="4" name="Platshållare för bildnummer 3"/>
          <p:cNvSpPr>
            <a:spLocks noGrp="1"/>
          </p:cNvSpPr>
          <p:nvPr>
            <p:ph type="sldNum" sz="quarter" idx="10"/>
          </p:nvPr>
        </p:nvSpPr>
        <p:spPr/>
        <p:txBody>
          <a:bodyPr/>
          <a:lstStyle/>
          <a:p>
            <a:fld id="{D333996F-9204-6949-848F-D60C6BFF6ACF}" type="slidenum">
              <a:rPr lang="sv-SE" smtClean="0"/>
              <a:pPr/>
              <a:t>8</a:t>
            </a:fld>
            <a:endParaRPr lang="sv-SE" dirty="0"/>
          </a:p>
        </p:txBody>
      </p:sp>
    </p:spTree>
    <p:extLst>
      <p:ext uri="{BB962C8B-B14F-4D97-AF65-F5344CB8AC3E}">
        <p14:creationId xmlns:p14="http://schemas.microsoft.com/office/powerpoint/2010/main" val="2523190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Under tiden trafikföretagen</a:t>
            </a:r>
            <a:r>
              <a:rPr lang="sv-SE" baseline="0" dirty="0" smtClean="0"/>
              <a:t> slet med anbuden la vi ganska mycket tid på att utbilda och organisera utvärderingsarbetet. </a:t>
            </a:r>
          </a:p>
          <a:p>
            <a:r>
              <a:rPr lang="sv-SE" baseline="0" dirty="0" smtClean="0"/>
              <a:t>Vi arbetade under två dagar igenom utvärderingsarbetet för att vi skulle känna oss trygga i vårt arbetssätt och vara professionella som möjligt  i våra värdering av anbuden. Vårt mål är att trafikföretagen ska känna att de blivit rättvist bedömda och förstå våra bedömningar. Svårt, mycket svårt. </a:t>
            </a:r>
          </a:p>
          <a:p>
            <a:r>
              <a:rPr lang="sv-SE" baseline="0" dirty="0" smtClean="0"/>
              <a:t>Dröm att hitta den ultimata utvärderingsmodellen!</a:t>
            </a:r>
          </a:p>
          <a:p>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D333996F-9204-6949-848F-D60C6BFF6ACF}" type="slidenum">
              <a:rPr lang="sv-SE" smtClean="0"/>
              <a:pPr/>
              <a:t>9</a:t>
            </a:fld>
            <a:endParaRPr lang="sv-SE" dirty="0"/>
          </a:p>
        </p:txBody>
      </p:sp>
    </p:spTree>
    <p:extLst>
      <p:ext uri="{BB962C8B-B14F-4D97-AF65-F5344CB8AC3E}">
        <p14:creationId xmlns:p14="http://schemas.microsoft.com/office/powerpoint/2010/main" val="8443578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rgbClr val="CD2A31"/>
        </a:solidFill>
        <a:effectLst/>
      </p:bgPr>
    </p:bg>
    <p:spTree>
      <p:nvGrpSpPr>
        <p:cNvPr id="1" name=""/>
        <p:cNvGrpSpPr/>
        <p:nvPr/>
      </p:nvGrpSpPr>
      <p:grpSpPr>
        <a:xfrm>
          <a:off x="0" y="0"/>
          <a:ext cx="0" cy="0"/>
          <a:chOff x="0" y="0"/>
          <a:chExt cx="0" cy="0"/>
        </a:xfrm>
      </p:grpSpPr>
      <p:pic>
        <p:nvPicPr>
          <p:cNvPr id="3" name="Bildobjekt 2" descr="pilar3-tonbkgr.jpg"/>
          <p:cNvPicPr>
            <a:picLocks noChangeAspect="1"/>
          </p:cNvPicPr>
          <p:nvPr userDrawn="1"/>
        </p:nvPicPr>
        <p:blipFill>
          <a:blip r:embed="rId2"/>
          <a:srcRect t="7886"/>
          <a:stretch>
            <a:fillRect/>
          </a:stretch>
        </p:blipFill>
        <p:spPr>
          <a:xfrm>
            <a:off x="0" y="0"/>
            <a:ext cx="9144000" cy="5143501"/>
          </a:xfrm>
          <a:prstGeom prst="rect">
            <a:avLst/>
          </a:prstGeom>
        </p:spPr>
      </p:pic>
      <p:sp>
        <p:nvSpPr>
          <p:cNvPr id="2" name="Rubrik 1"/>
          <p:cNvSpPr>
            <a:spLocks noGrp="1"/>
          </p:cNvSpPr>
          <p:nvPr>
            <p:ph type="ctrTitle"/>
          </p:nvPr>
        </p:nvSpPr>
        <p:spPr>
          <a:xfrm>
            <a:off x="642852" y="540000"/>
            <a:ext cx="8014545" cy="2856438"/>
          </a:xfrm>
        </p:spPr>
        <p:txBody>
          <a:bodyPr lIns="0" tIns="0" rIns="0" bIns="0" anchor="t" anchorCtr="0">
            <a:normAutofit/>
          </a:bodyPr>
          <a:lstStyle>
            <a:lvl1pPr>
              <a:defRPr sz="4200">
                <a:solidFill>
                  <a:srgbClr val="FFFFFF"/>
                </a:solidFill>
              </a:defRPr>
            </a:lvl1pPr>
          </a:lstStyle>
          <a:p>
            <a:r>
              <a:rPr lang="sv-SE" smtClean="0"/>
              <a:t>Klicka här för att ändra format</a:t>
            </a:r>
            <a:endParaRPr lang="sv-SE" dirty="0"/>
          </a:p>
        </p:txBody>
      </p:sp>
      <p:pic>
        <p:nvPicPr>
          <p:cNvPr id="4" name="Bildobjekt 3" descr="LOGO-Skånetrafiken5.png"/>
          <p:cNvPicPr>
            <a:picLocks noChangeAspect="1"/>
          </p:cNvPicPr>
          <p:nvPr userDrawn="1"/>
        </p:nvPicPr>
        <p:blipFill>
          <a:blip r:embed="rId3"/>
          <a:stretch>
            <a:fillRect/>
          </a:stretch>
        </p:blipFill>
        <p:spPr>
          <a:xfrm>
            <a:off x="610617" y="4724626"/>
            <a:ext cx="1408681" cy="193068"/>
          </a:xfrm>
          <a:prstGeom prst="rect">
            <a:avLst/>
          </a:prstGeom>
        </p:spPr>
      </p:pic>
      <p:pic>
        <p:nvPicPr>
          <p:cNvPr id="7" name="Bildobjekt 6" descr="RegionSkåne-vit.png"/>
          <p:cNvPicPr>
            <a:picLocks noChangeAspect="1"/>
          </p:cNvPicPr>
          <p:nvPr userDrawn="1"/>
        </p:nvPicPr>
        <p:blipFill>
          <a:blip r:embed="rId4"/>
          <a:stretch>
            <a:fillRect/>
          </a:stretch>
        </p:blipFill>
        <p:spPr>
          <a:xfrm>
            <a:off x="8500057" y="4635500"/>
            <a:ext cx="328118" cy="3048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Rubrikbild">
    <p:spTree>
      <p:nvGrpSpPr>
        <p:cNvPr id="1" name=""/>
        <p:cNvGrpSpPr/>
        <p:nvPr/>
      </p:nvGrpSpPr>
      <p:grpSpPr>
        <a:xfrm>
          <a:off x="0" y="0"/>
          <a:ext cx="0" cy="0"/>
          <a:chOff x="0" y="0"/>
          <a:chExt cx="0" cy="0"/>
        </a:xfrm>
      </p:grpSpPr>
      <p:sp>
        <p:nvSpPr>
          <p:cNvPr id="3" name="Rektangel 2"/>
          <p:cNvSpPr/>
          <p:nvPr userDrawn="1"/>
        </p:nvSpPr>
        <p:spPr>
          <a:xfrm>
            <a:off x="7838250" y="0"/>
            <a:ext cx="1305749"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2" name="Rubrik 1"/>
          <p:cNvSpPr>
            <a:spLocks noGrp="1"/>
          </p:cNvSpPr>
          <p:nvPr>
            <p:ph type="ctrTitle"/>
          </p:nvPr>
        </p:nvSpPr>
        <p:spPr>
          <a:xfrm>
            <a:off x="642852" y="1016000"/>
            <a:ext cx="8196348" cy="2621280"/>
          </a:xfrm>
        </p:spPr>
        <p:txBody>
          <a:bodyPr lIns="0" tIns="0" rIns="0" bIns="0" anchor="ctr" anchorCtr="0">
            <a:normAutofit/>
          </a:bodyPr>
          <a:lstStyle>
            <a:lvl1pPr>
              <a:defRPr sz="4200">
                <a:solidFill>
                  <a:schemeClr val="tx1"/>
                </a:solidFill>
              </a:defRPr>
            </a:lvl1pPr>
          </a:lstStyle>
          <a:p>
            <a:r>
              <a:rPr lang="sv-SE" smtClean="0"/>
              <a:t>Klicka här för att ändra format</a:t>
            </a:r>
            <a:endParaRPr lang="sv-SE"/>
          </a:p>
        </p:txBody>
      </p:sp>
      <p:pic>
        <p:nvPicPr>
          <p:cNvPr id="4" name="Bildobjekt 3" descr="RegionSkåne-vit.png"/>
          <p:cNvPicPr>
            <a:picLocks noChangeAspect="1"/>
          </p:cNvPicPr>
          <p:nvPr userDrawn="1"/>
        </p:nvPicPr>
        <p:blipFill>
          <a:blip r:embed="rId2"/>
          <a:stretch>
            <a:fillRect/>
          </a:stretch>
        </p:blipFill>
        <p:spPr>
          <a:xfrm>
            <a:off x="8500057" y="4635500"/>
            <a:ext cx="328118" cy="304799"/>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642852" y="540000"/>
            <a:ext cx="7366061" cy="857250"/>
          </a:xfrm>
        </p:spPr>
        <p:txBody>
          <a:bodyPr lIns="0" tIns="0" rIns="0">
            <a:normAutofit/>
          </a:bodyPr>
          <a:lstStyle>
            <a:lvl1pPr>
              <a:defRPr sz="2600"/>
            </a:lvl1pPr>
          </a:lstStyle>
          <a:p>
            <a:r>
              <a:rPr lang="sv-SE" smtClean="0"/>
              <a:t>Klicka här för att ändra format</a:t>
            </a:r>
            <a:endParaRPr lang="sv-SE"/>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1" y="0"/>
            <a:ext cx="8185097" cy="5143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smtClean="0"/>
              <a:t>Klicka på ikonen för att lägga till en bild</a:t>
            </a:r>
            <a:endParaRPr lang="sv-SE"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969962" y="1377631"/>
            <a:ext cx="7204077" cy="2213576"/>
          </a:xfrm>
        </p:spPr>
        <p:txBody>
          <a:bodyPr>
            <a:normAutofit/>
          </a:bodyPr>
          <a:lstStyle>
            <a:lvl1pPr>
              <a:defRPr sz="2000"/>
            </a:lvl1pPr>
            <a:lvl2pPr>
              <a:defRPr sz="1600"/>
            </a:lvl2pPr>
            <a:lvl3pPr>
              <a:defRPr sz="1400"/>
            </a:lvl3pPr>
            <a:lvl4pPr>
              <a:defRPr sz="1600"/>
            </a:lvl4pPr>
            <a:lvl5pPr>
              <a:defRPr sz="16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endParaRPr lang="sv-SE" dirty="0"/>
          </a:p>
        </p:txBody>
      </p:sp>
      <p:sp>
        <p:nvSpPr>
          <p:cNvPr id="4" name="Platshållare för datum 3"/>
          <p:cNvSpPr>
            <a:spLocks noGrp="1"/>
          </p:cNvSpPr>
          <p:nvPr>
            <p:ph type="dt" sz="half" idx="10"/>
          </p:nvPr>
        </p:nvSpPr>
        <p:spPr>
          <a:xfrm>
            <a:off x="969964" y="4724400"/>
            <a:ext cx="593725" cy="273844"/>
          </a:xfrm>
          <a:prstGeom prst="rect">
            <a:avLst/>
          </a:prstGeom>
        </p:spPr>
        <p:txBody>
          <a:bodyPr/>
          <a:lstStyle>
            <a:lvl1pPr>
              <a:defRPr/>
            </a:lvl1pPr>
          </a:lstStyle>
          <a:p>
            <a:pPr>
              <a:defRPr/>
            </a:pPr>
            <a:fld id="{05BC3D9B-ED31-4498-B354-02B217BEE63E}" type="datetime1">
              <a:rPr lang="sv-SE" altLang="sv-SE"/>
              <a:pPr>
                <a:defRPr/>
              </a:pPr>
              <a:t>2015-11-26</a:t>
            </a:fld>
            <a:endParaRPr lang="sv-SE" altLang="sv-SE" dirty="0"/>
          </a:p>
        </p:txBody>
      </p:sp>
      <p:sp>
        <p:nvSpPr>
          <p:cNvPr id="5" name="Platshållare för sidfot 4"/>
          <p:cNvSpPr>
            <a:spLocks noGrp="1"/>
          </p:cNvSpPr>
          <p:nvPr>
            <p:ph type="ftr" sz="quarter" idx="11"/>
          </p:nvPr>
        </p:nvSpPr>
        <p:spPr>
          <a:xfrm>
            <a:off x="1673225" y="4724400"/>
            <a:ext cx="2546350" cy="273844"/>
          </a:xfrm>
          <a:prstGeom prst="rect">
            <a:avLst/>
          </a:prstGeom>
        </p:spPr>
        <p:txBody>
          <a:bodyPr/>
          <a:lstStyle>
            <a:lvl1pPr>
              <a:defRPr/>
            </a:lvl1pPr>
          </a:lstStyle>
          <a:p>
            <a:pPr>
              <a:defRPr/>
            </a:pPr>
            <a:endParaRPr lang="sv-SE" dirty="0"/>
          </a:p>
        </p:txBody>
      </p:sp>
      <p:sp>
        <p:nvSpPr>
          <p:cNvPr id="6" name="Platshållare för bildnummer 5"/>
          <p:cNvSpPr>
            <a:spLocks noGrp="1"/>
          </p:cNvSpPr>
          <p:nvPr>
            <p:ph type="sldNum" sz="quarter" idx="12"/>
          </p:nvPr>
        </p:nvSpPr>
        <p:spPr>
          <a:xfrm>
            <a:off x="4316414" y="4724400"/>
            <a:ext cx="511175" cy="273844"/>
          </a:xfrm>
          <a:prstGeom prst="rect">
            <a:avLst/>
          </a:prstGeom>
        </p:spPr>
        <p:txBody>
          <a:bodyPr/>
          <a:lstStyle>
            <a:lvl1pPr>
              <a:defRPr/>
            </a:lvl1pPr>
          </a:lstStyle>
          <a:p>
            <a:pPr>
              <a:defRPr/>
            </a:pPr>
            <a:fld id="{C2E25F0F-286A-4F97-B54E-10857B5DAE7D}" type="slidenum">
              <a:rPr lang="sv-SE" altLang="sv-SE"/>
              <a:pPr>
                <a:defRPr/>
              </a:pPr>
              <a:t>‹#›</a:t>
            </a:fld>
            <a:endParaRPr lang="sv-SE" altLang="sv-SE" dirty="0"/>
          </a:p>
        </p:txBody>
      </p:sp>
    </p:spTree>
    <p:extLst>
      <p:ext uri="{BB962C8B-B14F-4D97-AF65-F5344CB8AC3E}">
        <p14:creationId xmlns:p14="http://schemas.microsoft.com/office/powerpoint/2010/main" val="547513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969962" y="1377631"/>
            <a:ext cx="7204077" cy="2213576"/>
          </a:xfrm>
        </p:spPr>
        <p:txBody>
          <a:bodyPr>
            <a:normAutofit/>
          </a:bodyPr>
          <a:lstStyle>
            <a:lvl1pPr>
              <a:defRPr sz="2000"/>
            </a:lvl1pPr>
            <a:lvl2pPr>
              <a:defRPr sz="1600"/>
            </a:lvl2pPr>
            <a:lvl3pPr>
              <a:defRPr sz="1400"/>
            </a:lvl3pPr>
            <a:lvl4pPr>
              <a:defRPr sz="1600"/>
            </a:lvl4pPr>
            <a:lvl5pPr>
              <a:defRPr sz="16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endParaRPr lang="sv-SE" dirty="0"/>
          </a:p>
        </p:txBody>
      </p:sp>
      <p:sp>
        <p:nvSpPr>
          <p:cNvPr id="4" name="Platshållare för datum 3"/>
          <p:cNvSpPr>
            <a:spLocks noGrp="1"/>
          </p:cNvSpPr>
          <p:nvPr>
            <p:ph type="dt" sz="half" idx="10"/>
          </p:nvPr>
        </p:nvSpPr>
        <p:spPr>
          <a:xfrm>
            <a:off x="969964" y="4724400"/>
            <a:ext cx="593725" cy="273844"/>
          </a:xfrm>
          <a:prstGeom prst="rect">
            <a:avLst/>
          </a:prstGeom>
        </p:spPr>
        <p:txBody>
          <a:bodyPr/>
          <a:lstStyle>
            <a:lvl1pPr>
              <a:defRPr/>
            </a:lvl1pPr>
          </a:lstStyle>
          <a:p>
            <a:pPr>
              <a:defRPr/>
            </a:pPr>
            <a:fld id="{7E1B8286-EE66-4819-8931-87EC388FB00E}" type="datetime1">
              <a:rPr lang="sv-SE" altLang="sv-SE"/>
              <a:pPr>
                <a:defRPr/>
              </a:pPr>
              <a:t>2015-11-26</a:t>
            </a:fld>
            <a:endParaRPr lang="sv-SE" altLang="sv-SE" dirty="0"/>
          </a:p>
        </p:txBody>
      </p:sp>
      <p:sp>
        <p:nvSpPr>
          <p:cNvPr id="5" name="Platshållare för sidfot 4"/>
          <p:cNvSpPr>
            <a:spLocks noGrp="1"/>
          </p:cNvSpPr>
          <p:nvPr>
            <p:ph type="ftr" sz="quarter" idx="11"/>
          </p:nvPr>
        </p:nvSpPr>
        <p:spPr>
          <a:xfrm>
            <a:off x="1673225" y="4724400"/>
            <a:ext cx="2546350" cy="273844"/>
          </a:xfrm>
          <a:prstGeom prst="rect">
            <a:avLst/>
          </a:prstGeom>
        </p:spPr>
        <p:txBody>
          <a:bodyPr/>
          <a:lstStyle>
            <a:lvl1pPr>
              <a:defRPr/>
            </a:lvl1pPr>
          </a:lstStyle>
          <a:p>
            <a:pPr>
              <a:defRPr/>
            </a:pPr>
            <a:endParaRPr lang="sv-SE" dirty="0"/>
          </a:p>
        </p:txBody>
      </p:sp>
      <p:sp>
        <p:nvSpPr>
          <p:cNvPr id="6" name="Platshållare för bildnummer 5"/>
          <p:cNvSpPr>
            <a:spLocks noGrp="1"/>
          </p:cNvSpPr>
          <p:nvPr>
            <p:ph type="sldNum" sz="quarter" idx="12"/>
          </p:nvPr>
        </p:nvSpPr>
        <p:spPr>
          <a:xfrm>
            <a:off x="4316414" y="4724400"/>
            <a:ext cx="511175" cy="273844"/>
          </a:xfrm>
          <a:prstGeom prst="rect">
            <a:avLst/>
          </a:prstGeom>
        </p:spPr>
        <p:txBody>
          <a:bodyPr/>
          <a:lstStyle>
            <a:lvl1pPr>
              <a:defRPr/>
            </a:lvl1pPr>
          </a:lstStyle>
          <a:p>
            <a:pPr>
              <a:defRPr/>
            </a:pPr>
            <a:fld id="{9F3DC553-CBCD-4809-B1A1-3C1CBE2C3437}" type="slidenum">
              <a:rPr lang="sv-SE" altLang="sv-SE"/>
              <a:pPr>
                <a:defRPr/>
              </a:pPr>
              <a:t>‹#›</a:t>
            </a:fld>
            <a:endParaRPr lang="sv-SE" altLang="sv-SE" dirty="0"/>
          </a:p>
        </p:txBody>
      </p:sp>
    </p:spTree>
    <p:extLst>
      <p:ext uri="{BB962C8B-B14F-4D97-AF65-F5344CB8AC3E}">
        <p14:creationId xmlns:p14="http://schemas.microsoft.com/office/powerpoint/2010/main" val="2917054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969962" y="1377631"/>
            <a:ext cx="7204077" cy="2213576"/>
          </a:xfrm>
        </p:spPr>
        <p:txBody>
          <a:bodyPr>
            <a:normAutofit/>
          </a:bodyPr>
          <a:lstStyle>
            <a:lvl1pPr>
              <a:defRPr sz="2000"/>
            </a:lvl1pPr>
            <a:lvl2pPr>
              <a:defRPr sz="1600"/>
            </a:lvl2pPr>
            <a:lvl3pPr>
              <a:defRPr sz="1400"/>
            </a:lvl3pPr>
            <a:lvl4pPr>
              <a:defRPr sz="1600"/>
            </a:lvl4pPr>
            <a:lvl5pPr>
              <a:defRPr sz="16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endParaRPr lang="sv-SE" dirty="0"/>
          </a:p>
        </p:txBody>
      </p:sp>
      <p:sp>
        <p:nvSpPr>
          <p:cNvPr id="4" name="Platshållare för datum 3"/>
          <p:cNvSpPr>
            <a:spLocks noGrp="1"/>
          </p:cNvSpPr>
          <p:nvPr>
            <p:ph type="dt" sz="half" idx="10"/>
          </p:nvPr>
        </p:nvSpPr>
        <p:spPr>
          <a:xfrm>
            <a:off x="969964" y="4724400"/>
            <a:ext cx="593725" cy="273844"/>
          </a:xfrm>
          <a:prstGeom prst="rect">
            <a:avLst/>
          </a:prstGeom>
        </p:spPr>
        <p:txBody>
          <a:bodyPr/>
          <a:lstStyle>
            <a:lvl1pPr>
              <a:defRPr/>
            </a:lvl1pPr>
          </a:lstStyle>
          <a:p>
            <a:pPr>
              <a:defRPr/>
            </a:pPr>
            <a:fld id="{6520FF7B-C0A6-4F95-858E-8DAD493415C9}" type="datetime1">
              <a:rPr lang="sv-SE" altLang="sv-SE"/>
              <a:pPr>
                <a:defRPr/>
              </a:pPr>
              <a:t>2015-11-26</a:t>
            </a:fld>
            <a:endParaRPr lang="sv-SE" altLang="sv-SE" dirty="0"/>
          </a:p>
        </p:txBody>
      </p:sp>
      <p:sp>
        <p:nvSpPr>
          <p:cNvPr id="5" name="Platshållare för sidfot 4"/>
          <p:cNvSpPr>
            <a:spLocks noGrp="1"/>
          </p:cNvSpPr>
          <p:nvPr>
            <p:ph type="ftr" sz="quarter" idx="11"/>
          </p:nvPr>
        </p:nvSpPr>
        <p:spPr>
          <a:xfrm>
            <a:off x="1673225" y="4724400"/>
            <a:ext cx="2546350" cy="273844"/>
          </a:xfrm>
          <a:prstGeom prst="rect">
            <a:avLst/>
          </a:prstGeom>
        </p:spPr>
        <p:txBody>
          <a:bodyPr/>
          <a:lstStyle>
            <a:lvl1pPr>
              <a:defRPr/>
            </a:lvl1pPr>
          </a:lstStyle>
          <a:p>
            <a:pPr>
              <a:defRPr/>
            </a:pPr>
            <a:endParaRPr lang="sv-SE" dirty="0"/>
          </a:p>
        </p:txBody>
      </p:sp>
      <p:sp>
        <p:nvSpPr>
          <p:cNvPr id="6" name="Platshållare för bildnummer 5"/>
          <p:cNvSpPr>
            <a:spLocks noGrp="1"/>
          </p:cNvSpPr>
          <p:nvPr>
            <p:ph type="sldNum" sz="quarter" idx="12"/>
          </p:nvPr>
        </p:nvSpPr>
        <p:spPr>
          <a:xfrm>
            <a:off x="4316414" y="4724400"/>
            <a:ext cx="511175" cy="273844"/>
          </a:xfrm>
          <a:prstGeom prst="rect">
            <a:avLst/>
          </a:prstGeom>
        </p:spPr>
        <p:txBody>
          <a:bodyPr/>
          <a:lstStyle>
            <a:lvl1pPr>
              <a:defRPr/>
            </a:lvl1pPr>
          </a:lstStyle>
          <a:p>
            <a:pPr>
              <a:defRPr/>
            </a:pPr>
            <a:fld id="{BC0C5388-D02A-4342-B938-C9296C40D8CF}" type="slidenum">
              <a:rPr lang="sv-SE" altLang="sv-SE"/>
              <a:pPr>
                <a:defRPr/>
              </a:pPr>
              <a:t>‹#›</a:t>
            </a:fld>
            <a:endParaRPr lang="sv-SE" altLang="sv-SE" dirty="0"/>
          </a:p>
        </p:txBody>
      </p:sp>
    </p:spTree>
    <p:extLst>
      <p:ext uri="{BB962C8B-B14F-4D97-AF65-F5344CB8AC3E}">
        <p14:creationId xmlns:p14="http://schemas.microsoft.com/office/powerpoint/2010/main" val="2514519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Rubrikbild">
    <p:bg>
      <p:bgPr>
        <a:solidFill>
          <a:srgbClr val="CD2A31"/>
        </a:solidFill>
        <a:effectLst/>
      </p:bgPr>
    </p:bg>
    <p:spTree>
      <p:nvGrpSpPr>
        <p:cNvPr id="1" name=""/>
        <p:cNvGrpSpPr/>
        <p:nvPr/>
      </p:nvGrpSpPr>
      <p:grpSpPr>
        <a:xfrm>
          <a:off x="0" y="0"/>
          <a:ext cx="0" cy="0"/>
          <a:chOff x="0" y="0"/>
          <a:chExt cx="0" cy="0"/>
        </a:xfrm>
      </p:grpSpPr>
      <p:pic>
        <p:nvPicPr>
          <p:cNvPr id="3" name="Bildobjekt 2" descr="pilar3-tonbkgr.jpg"/>
          <p:cNvPicPr>
            <a:picLocks noChangeAspect="1"/>
          </p:cNvPicPr>
          <p:nvPr userDrawn="1"/>
        </p:nvPicPr>
        <p:blipFill>
          <a:blip r:embed="rId2"/>
          <a:srcRect t="7886"/>
          <a:stretch>
            <a:fillRect/>
          </a:stretch>
        </p:blipFill>
        <p:spPr>
          <a:xfrm>
            <a:off x="0" y="0"/>
            <a:ext cx="9144000" cy="5143501"/>
          </a:xfrm>
          <a:prstGeom prst="rect">
            <a:avLst/>
          </a:prstGeom>
        </p:spPr>
      </p:pic>
      <p:sp>
        <p:nvSpPr>
          <p:cNvPr id="2" name="Rubrik 1"/>
          <p:cNvSpPr>
            <a:spLocks noGrp="1"/>
          </p:cNvSpPr>
          <p:nvPr>
            <p:ph type="ctrTitle"/>
          </p:nvPr>
        </p:nvSpPr>
        <p:spPr>
          <a:xfrm>
            <a:off x="642852" y="540000"/>
            <a:ext cx="8044606" cy="1005759"/>
          </a:xfrm>
        </p:spPr>
        <p:txBody>
          <a:bodyPr lIns="0" tIns="0" rIns="0" bIns="0" anchor="t" anchorCtr="0">
            <a:normAutofit/>
          </a:bodyPr>
          <a:lstStyle>
            <a:lvl1pPr>
              <a:defRPr sz="2600" b="0" i="0">
                <a:solidFill>
                  <a:srgbClr val="FFFFFF"/>
                </a:solidFill>
                <a:latin typeface="Lubalin Skaane" pitchFamily="18" charset="0"/>
                <a:cs typeface="Lubalin Skaane" pitchFamily="18" charset="0"/>
              </a:defRPr>
            </a:lvl1pPr>
          </a:lstStyle>
          <a:p>
            <a:r>
              <a:rPr lang="sv-SE" smtClean="0"/>
              <a:t>Klicka här för att ändra format</a:t>
            </a:r>
            <a:endParaRPr lang="sv-SE" dirty="0"/>
          </a:p>
        </p:txBody>
      </p:sp>
      <p:pic>
        <p:nvPicPr>
          <p:cNvPr id="5" name="Bildobjekt 4" descr="LOGO-Skånetrafiken5.png"/>
          <p:cNvPicPr>
            <a:picLocks noChangeAspect="1"/>
          </p:cNvPicPr>
          <p:nvPr userDrawn="1"/>
        </p:nvPicPr>
        <p:blipFill>
          <a:blip r:embed="rId3"/>
          <a:stretch>
            <a:fillRect/>
          </a:stretch>
        </p:blipFill>
        <p:spPr>
          <a:xfrm>
            <a:off x="610617" y="4724626"/>
            <a:ext cx="1408681" cy="193068"/>
          </a:xfrm>
          <a:prstGeom prst="rect">
            <a:avLst/>
          </a:prstGeom>
        </p:spPr>
      </p:pic>
      <p:pic>
        <p:nvPicPr>
          <p:cNvPr id="6" name="Bildobjekt 5" descr="RegionSkåne-vit.png"/>
          <p:cNvPicPr>
            <a:picLocks noChangeAspect="1"/>
          </p:cNvPicPr>
          <p:nvPr userDrawn="1"/>
        </p:nvPicPr>
        <p:blipFill>
          <a:blip r:embed="rId4"/>
          <a:stretch>
            <a:fillRect/>
          </a:stretch>
        </p:blipFill>
        <p:spPr>
          <a:xfrm>
            <a:off x="8500057" y="4635500"/>
            <a:ext cx="328118" cy="30480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42852" y="540000"/>
            <a:ext cx="7358721" cy="857250"/>
          </a:xfrm>
        </p:spPr>
        <p:txBody>
          <a:bodyPr lIns="0" tIns="0" rIns="0" bIns="0">
            <a:normAutofit/>
          </a:bodyPr>
          <a:lstStyle>
            <a:lvl1pPr>
              <a:defRPr sz="2600">
                <a:solidFill>
                  <a:srgbClr val="CD2A31"/>
                </a:solidFill>
              </a:defRPr>
            </a:lvl1pPr>
          </a:lstStyle>
          <a:p>
            <a:r>
              <a:rPr lang="sv-SE" smtClean="0"/>
              <a:t>Klicka här för att ändra format</a:t>
            </a:r>
            <a:endParaRPr lang="sv-SE" dirty="0"/>
          </a:p>
        </p:txBody>
      </p:sp>
      <p:sp>
        <p:nvSpPr>
          <p:cNvPr id="3" name="Platshållare för innehåll 2"/>
          <p:cNvSpPr>
            <a:spLocks noGrp="1"/>
          </p:cNvSpPr>
          <p:nvPr>
            <p:ph idx="1"/>
          </p:nvPr>
        </p:nvSpPr>
        <p:spPr>
          <a:xfrm>
            <a:off x="642853" y="1674000"/>
            <a:ext cx="7157624" cy="3134123"/>
          </a:xfrm>
        </p:spPr>
        <p:txBody>
          <a:bodyPr lIns="0" tIns="0" rIns="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42852" y="539999"/>
            <a:ext cx="7358721" cy="717301"/>
          </a:xfrm>
        </p:spPr>
        <p:txBody>
          <a:bodyPr lIns="0" tIns="0" rIns="0" bIns="0">
            <a:normAutofit/>
          </a:bodyPr>
          <a:lstStyle>
            <a:lvl1pPr>
              <a:defRPr sz="2600">
                <a:solidFill>
                  <a:srgbClr val="CD2A31"/>
                </a:solidFill>
              </a:defRPr>
            </a:lvl1pPr>
          </a:lstStyle>
          <a:p>
            <a:r>
              <a:rPr lang="sv-SE" smtClean="0"/>
              <a:t>Klicka här för att ändra format</a:t>
            </a:r>
            <a:endParaRPr lang="sv-SE" dirty="0"/>
          </a:p>
        </p:txBody>
      </p:sp>
      <p:sp>
        <p:nvSpPr>
          <p:cNvPr id="3" name="Platshållare för innehåll 2"/>
          <p:cNvSpPr>
            <a:spLocks noGrp="1"/>
          </p:cNvSpPr>
          <p:nvPr>
            <p:ph idx="1"/>
          </p:nvPr>
        </p:nvSpPr>
        <p:spPr>
          <a:xfrm>
            <a:off x="642853" y="1308100"/>
            <a:ext cx="7157624" cy="3638439"/>
          </a:xfrm>
        </p:spPr>
        <p:txBody>
          <a:bodyPr lIns="0" tIns="0" rIns="0"/>
          <a:lstStyle>
            <a:lvl1pPr marL="0" indent="0">
              <a:lnSpc>
                <a:spcPct val="100000"/>
              </a:lnSpc>
              <a:spcBef>
                <a:spcPts val="0"/>
              </a:spcBef>
              <a:buNone/>
              <a:defRPr sz="1800"/>
            </a:lvl1pPr>
          </a:lstStyle>
          <a:p>
            <a:pPr lvl="0"/>
            <a:r>
              <a:rPr lang="sv-SE" smtClean="0"/>
              <a:t>Klicka här för att ändra format på bakgrundstexten</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42853" y="1674000"/>
            <a:ext cx="7181142" cy="3519803"/>
          </a:xfrm>
        </p:spPr>
        <p:txBody>
          <a:bodyPr lIns="0" tIns="0" rIns="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Rubrik 1"/>
          <p:cNvSpPr>
            <a:spLocks noGrp="1"/>
          </p:cNvSpPr>
          <p:nvPr>
            <p:ph type="title"/>
          </p:nvPr>
        </p:nvSpPr>
        <p:spPr>
          <a:xfrm>
            <a:off x="642852" y="634604"/>
            <a:ext cx="7358721" cy="447207"/>
          </a:xfrm>
        </p:spPr>
        <p:txBody>
          <a:bodyPr lIns="0" tIns="0" rIns="0" bIns="0">
            <a:normAutofit/>
          </a:bodyPr>
          <a:lstStyle>
            <a:lvl1pPr>
              <a:defRPr sz="2000" b="1">
                <a:solidFill>
                  <a:srgbClr val="CD2A31"/>
                </a:solidFill>
              </a:defRPr>
            </a:lvl1pPr>
          </a:lstStyle>
          <a:p>
            <a:r>
              <a:rPr lang="sv-SE" smtClean="0"/>
              <a:t>Klicka här för att ändra format</a:t>
            </a:r>
            <a:endParaRPr lang="sv-SE"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42852" y="1121007"/>
            <a:ext cx="7181143" cy="3723622"/>
          </a:xfrm>
        </p:spPr>
        <p:txBody>
          <a:bodyPr lIns="0" tIns="0" rIns="0">
            <a:normAutofit/>
          </a:bodyPr>
          <a:lstStyle>
            <a:lvl1pPr marL="0" indent="0">
              <a:spcBef>
                <a:spcPts val="2000"/>
              </a:spcBef>
              <a:buNone/>
              <a:defRPr sz="2000"/>
            </a:lvl1pPr>
          </a:lstStyle>
          <a:p>
            <a:pPr lvl="0"/>
            <a:r>
              <a:rPr lang="sv-SE" smtClean="0"/>
              <a:t>Klicka här för att ändra format på bakgrundstexten</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38616" y="540000"/>
            <a:ext cx="7362957" cy="857250"/>
          </a:xfrm>
        </p:spPr>
        <p:txBody>
          <a:bodyPr lIns="0" tIns="0" rIns="0" bIns="0">
            <a:normAutofit/>
          </a:bodyPr>
          <a:lstStyle>
            <a:lvl1pPr>
              <a:defRPr sz="2600"/>
            </a:lvl1pPr>
          </a:lstStyle>
          <a:p>
            <a:r>
              <a:rPr lang="sv-SE" smtClean="0"/>
              <a:t>Klicka här för att ändra format</a:t>
            </a:r>
            <a:endParaRPr lang="sv-SE" dirty="0"/>
          </a:p>
        </p:txBody>
      </p:sp>
      <p:sp>
        <p:nvSpPr>
          <p:cNvPr id="3" name="Platshållare för innehåll 2"/>
          <p:cNvSpPr>
            <a:spLocks noGrp="1"/>
          </p:cNvSpPr>
          <p:nvPr>
            <p:ph idx="1"/>
          </p:nvPr>
        </p:nvSpPr>
        <p:spPr>
          <a:xfrm>
            <a:off x="642853" y="1673816"/>
            <a:ext cx="7534901" cy="3469683"/>
          </a:xfrm>
        </p:spPr>
        <p:txBody>
          <a:bodyPr lIns="0" tIns="0" rIns="0"/>
          <a:lstStyle/>
          <a:p>
            <a:pPr lvl="0"/>
            <a:r>
              <a:rPr lang="sv-SE" smtClean="0"/>
              <a:t>Klicka här för att ändra format på bakgrundstexten</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42852" y="540000"/>
            <a:ext cx="7358721" cy="857250"/>
          </a:xfrm>
        </p:spPr>
        <p:txBody>
          <a:bodyPr>
            <a:normAutofit/>
          </a:bodyPr>
          <a:lstStyle>
            <a:lvl1pPr>
              <a:defRPr sz="2600"/>
            </a:lvl1pPr>
          </a:lstStyle>
          <a:p>
            <a:r>
              <a:rPr lang="sv-SE" smtClean="0"/>
              <a:t>Klicka här för att ändra format</a:t>
            </a:r>
            <a:endParaRPr lang="sv-SE" dirty="0"/>
          </a:p>
        </p:txBody>
      </p:sp>
      <p:sp>
        <p:nvSpPr>
          <p:cNvPr id="3" name="Platshållare för innehåll 2"/>
          <p:cNvSpPr>
            <a:spLocks noGrp="1"/>
          </p:cNvSpPr>
          <p:nvPr>
            <p:ph sz="half" idx="1"/>
          </p:nvPr>
        </p:nvSpPr>
        <p:spPr>
          <a:xfrm>
            <a:off x="637513" y="1674000"/>
            <a:ext cx="3600000" cy="3031775"/>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391266" y="1674000"/>
            <a:ext cx="3600000" cy="3031775"/>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43351" y="540000"/>
            <a:ext cx="3423505" cy="857250"/>
          </a:xfrm>
        </p:spPr>
        <p:txBody>
          <a:bodyPr>
            <a:normAutofit/>
          </a:bodyPr>
          <a:lstStyle>
            <a:lvl1pPr>
              <a:defRPr sz="2600"/>
            </a:lvl1pPr>
          </a:lstStyle>
          <a:p>
            <a:r>
              <a:rPr lang="sv-SE" smtClean="0"/>
              <a:t>Klicka här för att ändra format</a:t>
            </a:r>
            <a:endParaRPr lang="sv-SE"/>
          </a:p>
        </p:txBody>
      </p:sp>
      <p:sp>
        <p:nvSpPr>
          <p:cNvPr id="3" name="Platshållare för innehåll 2"/>
          <p:cNvSpPr>
            <a:spLocks noGrp="1"/>
          </p:cNvSpPr>
          <p:nvPr>
            <p:ph sz="half" idx="1"/>
          </p:nvPr>
        </p:nvSpPr>
        <p:spPr>
          <a:xfrm>
            <a:off x="642853" y="1673999"/>
            <a:ext cx="3414348" cy="3031775"/>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bild 2"/>
          <p:cNvSpPr>
            <a:spLocks noGrp="1"/>
          </p:cNvSpPr>
          <p:nvPr>
            <p:ph type="pic" idx="10"/>
          </p:nvPr>
        </p:nvSpPr>
        <p:spPr>
          <a:xfrm>
            <a:off x="4374538" y="0"/>
            <a:ext cx="3795242" cy="5143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smtClean="0"/>
              <a:t>Klicka på ikonen för att lägga till en bild</a:t>
            </a:r>
            <a:endParaRPr lang="sv-SE"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42852" y="540536"/>
            <a:ext cx="7358721" cy="857250"/>
          </a:xfrm>
          <a:prstGeom prst="rect">
            <a:avLst/>
          </a:prstGeom>
        </p:spPr>
        <p:txBody>
          <a:bodyPr vert="horz" lIns="0" tIns="0" rIns="0" bIns="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642852" y="1936282"/>
            <a:ext cx="7358721" cy="2978898"/>
          </a:xfrm>
          <a:prstGeom prst="rect">
            <a:avLst/>
          </a:prstGeom>
        </p:spPr>
        <p:txBody>
          <a:bodyPr vert="horz" lIns="0" tIns="0" rIns="0" bIns="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9" name="Bildobjekt 8" descr="pilar2-ton2.jpg"/>
          <p:cNvPicPr>
            <a:picLocks noChangeAspect="1"/>
          </p:cNvPicPr>
          <p:nvPr/>
        </p:nvPicPr>
        <p:blipFill>
          <a:blip r:embed="rId18"/>
          <a:srcRect r="25301" b="1464"/>
          <a:stretch>
            <a:fillRect/>
          </a:stretch>
        </p:blipFill>
        <p:spPr>
          <a:xfrm>
            <a:off x="8177835" y="0"/>
            <a:ext cx="973070" cy="5143500"/>
          </a:xfrm>
          <a:prstGeom prst="rect">
            <a:avLst/>
          </a:prstGeom>
        </p:spPr>
      </p:pic>
      <p:pic>
        <p:nvPicPr>
          <p:cNvPr id="5" name="Bildobjekt 4" descr="RegionSkåne-vit.png"/>
          <p:cNvPicPr>
            <a:picLocks noChangeAspect="1"/>
          </p:cNvPicPr>
          <p:nvPr/>
        </p:nvPicPr>
        <p:blipFill>
          <a:blip r:embed="rId19"/>
          <a:stretch>
            <a:fillRect/>
          </a:stretch>
        </p:blipFill>
        <p:spPr>
          <a:xfrm>
            <a:off x="8500057" y="4635500"/>
            <a:ext cx="328118" cy="304800"/>
          </a:xfrm>
          <a:prstGeom prst="rect">
            <a:avLst/>
          </a:prstGeom>
        </p:spPr>
      </p:pic>
      <p:pic>
        <p:nvPicPr>
          <p:cNvPr id="6" name="Bildobjekt 5" descr="LOGO-Skånetrafiken5.png"/>
          <p:cNvPicPr>
            <a:picLocks noChangeAspect="1"/>
          </p:cNvPicPr>
          <p:nvPr/>
        </p:nvPicPr>
        <p:blipFill>
          <a:blip r:embed="rId20"/>
          <a:stretch>
            <a:fillRect/>
          </a:stretch>
        </p:blipFill>
        <p:spPr>
          <a:xfrm>
            <a:off x="610616" y="4724626"/>
            <a:ext cx="1408684" cy="19306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64" r:id="rId4"/>
    <p:sldLayoutId id="2147483662" r:id="rId5"/>
    <p:sldLayoutId id="2147483663" r:id="rId6"/>
    <p:sldLayoutId id="2147483659" r:id="rId7"/>
    <p:sldLayoutId id="2147483652" r:id="rId8"/>
    <p:sldLayoutId id="2147483660" r:id="rId9"/>
    <p:sldLayoutId id="2147483665" r:id="rId10"/>
    <p:sldLayoutId id="2147483654" r:id="rId11"/>
    <p:sldLayoutId id="2147483657" r:id="rId12"/>
    <p:sldLayoutId id="2147483655" r:id="rId13"/>
    <p:sldLayoutId id="2147483666" r:id="rId14"/>
    <p:sldLayoutId id="2147483667" r:id="rId15"/>
    <p:sldLayoutId id="2147483668" r:id="rId16"/>
  </p:sldLayoutIdLst>
  <p:timing>
    <p:tnLst>
      <p:par>
        <p:cTn id="1" dur="indefinite" restart="never" nodeType="tmRoot"/>
      </p:par>
    </p:tnLst>
  </p:timing>
  <p:txStyles>
    <p:titleStyle>
      <a:lvl1pPr algn="l" defTabSz="457200" rtl="0" eaLnBrk="1" latinLnBrk="0" hangingPunct="1">
        <a:spcBef>
          <a:spcPct val="0"/>
        </a:spcBef>
        <a:buNone/>
        <a:defRPr sz="2800" b="0" i="0" kern="1200">
          <a:solidFill>
            <a:srgbClr val="CD2A31"/>
          </a:solidFill>
          <a:latin typeface="Lubalin Skaane" pitchFamily="18" charset="0"/>
          <a:ea typeface="+mj-ea"/>
          <a:cs typeface="Lubalin Skaane" pitchFamily="18" charset="0"/>
        </a:defRPr>
      </a:lvl1pPr>
    </p:titleStyle>
    <p:bodyStyle>
      <a:lvl1pPr marL="176213" indent="-176213" algn="l" defTabSz="457200" rtl="0" eaLnBrk="1" latinLnBrk="0" hangingPunct="1">
        <a:spcBef>
          <a:spcPct val="20000"/>
        </a:spcBef>
        <a:buFont typeface="Arial"/>
        <a:buChar char="•"/>
        <a:defRPr sz="2000" b="0" i="0" kern="1200">
          <a:solidFill>
            <a:schemeClr val="tx1"/>
          </a:solidFill>
          <a:latin typeface="BosisOresundLight" panose="00000400000000000000" pitchFamily="2" charset="0"/>
          <a:ea typeface="+mn-ea"/>
          <a:cs typeface="BosisOresundLight" panose="00000400000000000000" pitchFamily="2" charset="0"/>
        </a:defRPr>
      </a:lvl1pPr>
      <a:lvl2pPr marL="719138" indent="-261938" algn="l" defTabSz="457200" rtl="0" eaLnBrk="1" latinLnBrk="0" hangingPunct="1">
        <a:spcBef>
          <a:spcPct val="20000"/>
        </a:spcBef>
        <a:buFont typeface="Arial"/>
        <a:buChar char="–"/>
        <a:defRPr sz="2000" b="0" i="0" kern="1200">
          <a:solidFill>
            <a:schemeClr val="tx1"/>
          </a:solidFill>
          <a:latin typeface="BosisOresundLight" panose="00000400000000000000" pitchFamily="2" charset="0"/>
          <a:ea typeface="+mn-ea"/>
          <a:cs typeface="BosisOresundLight" panose="00000400000000000000" pitchFamily="2" charset="0"/>
        </a:defRPr>
      </a:lvl2pPr>
      <a:lvl3pPr marL="1077913" indent="-182563" algn="l" defTabSz="457200" rtl="0" eaLnBrk="1" latinLnBrk="0" hangingPunct="1">
        <a:spcBef>
          <a:spcPct val="20000"/>
        </a:spcBef>
        <a:buFont typeface="Arial"/>
        <a:buChar char="•"/>
        <a:defRPr sz="2000" b="0" i="0" kern="1200">
          <a:solidFill>
            <a:schemeClr val="tx1"/>
          </a:solidFill>
          <a:latin typeface="BosisOresundLight" panose="00000400000000000000" pitchFamily="2" charset="0"/>
          <a:ea typeface="+mn-ea"/>
          <a:cs typeface="BosisOresundLight" panose="00000400000000000000" pitchFamily="2" charset="0"/>
        </a:defRPr>
      </a:lvl3pPr>
      <a:lvl4pPr marL="1600200" indent="-228600" algn="l" defTabSz="457200" rtl="0" eaLnBrk="1" latinLnBrk="0" hangingPunct="1">
        <a:spcBef>
          <a:spcPct val="20000"/>
        </a:spcBef>
        <a:buFont typeface="Arial"/>
        <a:buChar char="–"/>
        <a:defRPr sz="2000" b="0" i="0" kern="1200">
          <a:solidFill>
            <a:schemeClr val="tx1"/>
          </a:solidFill>
          <a:latin typeface="BosisOresundLight" panose="00000400000000000000" pitchFamily="2" charset="0"/>
          <a:ea typeface="+mn-ea"/>
          <a:cs typeface="BosisOresundLight" panose="00000400000000000000" pitchFamily="2" charset="0"/>
        </a:defRPr>
      </a:lvl4pPr>
      <a:lvl5pPr marL="2057400" indent="-228600" algn="l" defTabSz="457200" rtl="0" eaLnBrk="1" latinLnBrk="0" hangingPunct="1">
        <a:spcBef>
          <a:spcPct val="20000"/>
        </a:spcBef>
        <a:buFont typeface="Arial"/>
        <a:buChar char="»"/>
        <a:defRPr sz="2000" b="0" i="0" kern="1200">
          <a:solidFill>
            <a:schemeClr val="tx1"/>
          </a:solidFill>
          <a:latin typeface="BosisOresundLight" panose="00000400000000000000" pitchFamily="2" charset="0"/>
          <a:ea typeface="+mn-ea"/>
          <a:cs typeface="BosisOresundLight" panose="00000400000000000000"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642852" y="540000"/>
            <a:ext cx="8014545" cy="3617932"/>
          </a:xfrm>
        </p:spPr>
        <p:txBody>
          <a:bodyPr>
            <a:normAutofit/>
          </a:bodyPr>
          <a:lstStyle/>
          <a:p>
            <a:pPr algn="ctr"/>
            <a:r>
              <a:rPr lang="sv-SE" dirty="0">
                <a:latin typeface="Arial" panose="020B0604020202020204" pitchFamily="34" charset="0"/>
                <a:cs typeface="Arial" panose="020B0604020202020204" pitchFamily="34" charset="0"/>
              </a:rPr>
              <a:t/>
            </a:r>
            <a:br>
              <a:rPr lang="sv-SE" dirty="0">
                <a:latin typeface="Arial" panose="020B0604020202020204" pitchFamily="34" charset="0"/>
                <a:cs typeface="Arial" panose="020B0604020202020204" pitchFamily="34" charset="0"/>
              </a:rPr>
            </a:br>
            <a:r>
              <a:rPr lang="sv-SE" dirty="0" smtClean="0">
                <a:latin typeface="Arial" panose="020B0604020202020204" pitchFamily="34" charset="0"/>
                <a:cs typeface="Arial" panose="020B0604020202020204" pitchFamily="34" charset="0"/>
              </a:rPr>
              <a:t>En lyckad trafikupphandling-</a:t>
            </a:r>
            <a:br>
              <a:rPr lang="sv-SE" dirty="0" smtClean="0">
                <a:latin typeface="Arial" panose="020B0604020202020204" pitchFamily="34" charset="0"/>
                <a:cs typeface="Arial" panose="020B0604020202020204" pitchFamily="34" charset="0"/>
              </a:rPr>
            </a:br>
            <a:r>
              <a:rPr lang="sv-SE" dirty="0" smtClean="0">
                <a:latin typeface="Arial" panose="020B0604020202020204" pitchFamily="34" charset="0"/>
                <a:cs typeface="Arial" panose="020B0604020202020204" pitchFamily="34" charset="0"/>
              </a:rPr>
              <a:t>så gjorde vi!</a:t>
            </a:r>
            <a:br>
              <a:rPr lang="sv-SE" dirty="0" smtClean="0">
                <a:latin typeface="Arial" panose="020B0604020202020204" pitchFamily="34" charset="0"/>
                <a:cs typeface="Arial" panose="020B0604020202020204" pitchFamily="34" charset="0"/>
              </a:rPr>
            </a:br>
            <a:r>
              <a:rPr lang="sv-SE" dirty="0">
                <a:latin typeface="Arial" panose="020B0604020202020204" pitchFamily="34" charset="0"/>
                <a:cs typeface="Arial" panose="020B0604020202020204" pitchFamily="34" charset="0"/>
              </a:rPr>
              <a:t/>
            </a:r>
            <a:br>
              <a:rPr lang="sv-SE" dirty="0">
                <a:latin typeface="Arial" panose="020B0604020202020204" pitchFamily="34" charset="0"/>
                <a:cs typeface="Arial" panose="020B0604020202020204" pitchFamily="34" charset="0"/>
              </a:rPr>
            </a:br>
            <a:r>
              <a:rPr lang="sv-SE" sz="2800" dirty="0" smtClean="0">
                <a:latin typeface="Arial" panose="020B0604020202020204" pitchFamily="34" charset="0"/>
                <a:cs typeface="Arial" panose="020B0604020202020204" pitchFamily="34" charset="0"/>
              </a:rPr>
              <a:t/>
            </a:r>
            <a:br>
              <a:rPr lang="sv-SE" sz="2800" dirty="0" smtClean="0">
                <a:latin typeface="Arial" panose="020B0604020202020204" pitchFamily="34" charset="0"/>
                <a:cs typeface="Arial" panose="020B0604020202020204" pitchFamily="34" charset="0"/>
              </a:rPr>
            </a:br>
            <a:r>
              <a:rPr lang="sv-SE" sz="2800" dirty="0" smtClean="0">
                <a:latin typeface="Arial" panose="020B0604020202020204" pitchFamily="34" charset="0"/>
                <a:cs typeface="Arial" panose="020B0604020202020204" pitchFamily="34" charset="0"/>
              </a:rPr>
              <a:t>2015-11-26</a:t>
            </a:r>
            <a:endParaRPr lang="sv-SE"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8725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42852" y="540000"/>
            <a:ext cx="7358721" cy="659408"/>
          </a:xfrm>
        </p:spPr>
        <p:txBody>
          <a:bodyPr>
            <a:normAutofit/>
          </a:bodyPr>
          <a:lstStyle/>
          <a:p>
            <a:r>
              <a:rPr lang="sv-SE" sz="3200" b="1" dirty="0" smtClean="0">
                <a:latin typeface="Arial" panose="020B0604020202020204" pitchFamily="34" charset="0"/>
                <a:cs typeface="Arial" panose="020B0604020202020204" pitchFamily="34" charset="0"/>
              </a:rPr>
              <a:t>Skarp läge…….</a:t>
            </a:r>
            <a:endParaRPr lang="sv-SE" sz="3200" b="1" dirty="0">
              <a:latin typeface="Arial" panose="020B0604020202020204" pitchFamily="34" charset="0"/>
              <a:cs typeface="Arial" panose="020B0604020202020204" pitchFamily="34" charset="0"/>
            </a:endParaRPr>
          </a:p>
        </p:txBody>
      </p:sp>
      <p:sp>
        <p:nvSpPr>
          <p:cNvPr id="3" name="Platshållare för innehåll 2"/>
          <p:cNvSpPr>
            <a:spLocks noGrp="1"/>
          </p:cNvSpPr>
          <p:nvPr>
            <p:ph idx="1"/>
          </p:nvPr>
        </p:nvSpPr>
        <p:spPr>
          <a:xfrm>
            <a:off x="628380" y="1410146"/>
            <a:ext cx="7157624" cy="2936223"/>
          </a:xfrm>
        </p:spPr>
        <p:txBody>
          <a:bodyPr>
            <a:normAutofit/>
          </a:bodyPr>
          <a:lstStyle/>
          <a:p>
            <a:pPr marL="698500" indent="-342900">
              <a:buFont typeface="Wingdings" panose="05000000000000000000" pitchFamily="2" charset="2"/>
              <a:buChar char="Ø"/>
              <a:tabLst>
                <a:tab pos="903288" algn="l"/>
              </a:tabLst>
            </a:pPr>
            <a:r>
              <a:rPr lang="sv-SE" sz="2400" dirty="0" smtClean="0">
                <a:latin typeface="Arial" panose="020B0604020202020204" pitchFamily="34" charset="0"/>
                <a:cs typeface="Arial" panose="020B0604020202020204" pitchFamily="34" charset="0"/>
              </a:rPr>
              <a:t>	Ansökningar</a:t>
            </a:r>
          </a:p>
          <a:p>
            <a:pPr marL="698500" indent="-342900">
              <a:buFont typeface="Wingdings" panose="05000000000000000000" pitchFamily="2" charset="2"/>
              <a:buChar char="Ø"/>
              <a:tabLst>
                <a:tab pos="903288" algn="l"/>
              </a:tabLst>
            </a:pPr>
            <a:r>
              <a:rPr lang="sv-SE" sz="2400" dirty="0" smtClean="0">
                <a:latin typeface="Arial" panose="020B0604020202020204" pitchFamily="34" charset="0"/>
                <a:cs typeface="Arial" panose="020B0604020202020204" pitchFamily="34" charset="0"/>
              </a:rPr>
              <a:t>	Anbud</a:t>
            </a:r>
          </a:p>
          <a:p>
            <a:pPr marL="698500" indent="-342900">
              <a:buFont typeface="Wingdings" panose="05000000000000000000" pitchFamily="2" charset="2"/>
              <a:buChar char="Ø"/>
              <a:tabLst>
                <a:tab pos="903288" algn="l"/>
              </a:tabLst>
            </a:pPr>
            <a:r>
              <a:rPr lang="sv-SE" sz="2400" dirty="0" smtClean="0">
                <a:latin typeface="Arial" panose="020B0604020202020204" pitchFamily="34" charset="0"/>
                <a:cs typeface="Arial" panose="020B0604020202020204" pitchFamily="34" charset="0"/>
              </a:rPr>
              <a:t>	Presentationer av anbud</a:t>
            </a:r>
          </a:p>
          <a:p>
            <a:pPr marL="698500" indent="-342900">
              <a:buFont typeface="Wingdings" panose="05000000000000000000" pitchFamily="2" charset="2"/>
              <a:buChar char="Ø"/>
              <a:tabLst>
                <a:tab pos="903288" algn="l"/>
              </a:tabLst>
            </a:pPr>
            <a:r>
              <a:rPr lang="sv-SE" sz="2400" dirty="0" smtClean="0">
                <a:latin typeface="Arial" panose="020B0604020202020204" pitchFamily="34" charset="0"/>
                <a:cs typeface="Arial" panose="020B0604020202020204" pitchFamily="34" charset="0"/>
              </a:rPr>
              <a:t>	Presentationer av tidtabellsförslag</a:t>
            </a:r>
          </a:p>
          <a:p>
            <a:pPr marL="698500" indent="-342900">
              <a:buFont typeface="Wingdings" panose="05000000000000000000" pitchFamily="2" charset="2"/>
              <a:buChar char="Ø"/>
              <a:tabLst>
                <a:tab pos="903288" algn="l"/>
              </a:tabLst>
            </a:pPr>
            <a:r>
              <a:rPr lang="sv-SE" sz="2400" dirty="0" smtClean="0">
                <a:latin typeface="Arial" panose="020B0604020202020204" pitchFamily="34" charset="0"/>
                <a:cs typeface="Arial" panose="020B0604020202020204" pitchFamily="34" charset="0"/>
              </a:rPr>
              <a:t>	Beslut</a:t>
            </a:r>
          </a:p>
          <a:p>
            <a:pPr marL="698500" indent="-342900">
              <a:buFont typeface="Wingdings" panose="05000000000000000000" pitchFamily="2" charset="2"/>
              <a:buChar char="Ø"/>
              <a:tabLst>
                <a:tab pos="903288" algn="l"/>
              </a:tabLst>
            </a:pPr>
            <a:r>
              <a:rPr lang="sv-SE" sz="2400" dirty="0" smtClean="0">
                <a:latin typeface="Arial" panose="020B0604020202020204" pitchFamily="34" charset="0"/>
                <a:cs typeface="Arial" panose="020B0604020202020204" pitchFamily="34" charset="0"/>
              </a:rPr>
              <a:t>	Tilldelning</a:t>
            </a:r>
          </a:p>
          <a:p>
            <a:pPr marL="0" indent="0">
              <a:buNone/>
            </a:pPr>
            <a:endParaRPr lang="sv-SE"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310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95351" y="1786909"/>
            <a:ext cx="7358721" cy="857250"/>
          </a:xfrm>
        </p:spPr>
        <p:txBody>
          <a:bodyPr/>
          <a:lstStyle/>
          <a:p>
            <a:r>
              <a:rPr lang="sv-SE" dirty="0" smtClean="0"/>
              <a:t>Spänd väntan………….Överprövning???</a:t>
            </a:r>
            <a:endParaRPr lang="sv-SE" dirty="0"/>
          </a:p>
        </p:txBody>
      </p:sp>
    </p:spTree>
    <p:extLst>
      <p:ext uri="{BB962C8B-B14F-4D97-AF65-F5344CB8AC3E}">
        <p14:creationId xmlns:p14="http://schemas.microsoft.com/office/powerpoint/2010/main" val="1828749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42852" y="540000"/>
            <a:ext cx="7358721" cy="479176"/>
          </a:xfrm>
        </p:spPr>
        <p:txBody>
          <a:bodyPr>
            <a:noAutofit/>
          </a:bodyPr>
          <a:lstStyle/>
          <a:p>
            <a:r>
              <a:rPr lang="sv-SE" sz="3200" b="1" dirty="0" smtClean="0">
                <a:latin typeface="Arial" panose="020B0604020202020204" pitchFamily="34" charset="0"/>
                <a:cs typeface="Arial" panose="020B0604020202020204" pitchFamily="34" charset="0"/>
              </a:rPr>
              <a:t>Vår sammanfattning </a:t>
            </a:r>
            <a:endParaRPr lang="sv-SE" sz="3200" b="1" dirty="0">
              <a:latin typeface="Arial" panose="020B0604020202020204" pitchFamily="34" charset="0"/>
              <a:cs typeface="Arial" panose="020B0604020202020204" pitchFamily="34" charset="0"/>
            </a:endParaRPr>
          </a:p>
        </p:txBody>
      </p:sp>
      <p:sp>
        <p:nvSpPr>
          <p:cNvPr id="3" name="Platshållare för innehåll 2"/>
          <p:cNvSpPr>
            <a:spLocks noGrp="1"/>
          </p:cNvSpPr>
          <p:nvPr>
            <p:ph idx="1"/>
          </p:nvPr>
        </p:nvSpPr>
        <p:spPr>
          <a:xfrm>
            <a:off x="547603" y="1283475"/>
            <a:ext cx="7157624" cy="3134123"/>
          </a:xfrm>
        </p:spPr>
        <p:txBody>
          <a:bodyPr>
            <a:normAutofit lnSpcReduction="10000"/>
          </a:bodyPr>
          <a:lstStyle/>
          <a:p>
            <a:pPr marL="698500" indent="-342900">
              <a:lnSpc>
                <a:spcPct val="150000"/>
              </a:lnSpc>
              <a:spcBef>
                <a:spcPts val="0"/>
              </a:spcBef>
              <a:buFont typeface="Wingdings" panose="05000000000000000000" pitchFamily="2" charset="2"/>
              <a:buChar char="Ø"/>
              <a:tabLst>
                <a:tab pos="903288" algn="l"/>
              </a:tabLst>
            </a:pPr>
            <a:r>
              <a:rPr lang="sv-SE" sz="2400" dirty="0" smtClean="0">
                <a:latin typeface="Arial" panose="020B0604020202020204" pitchFamily="34" charset="0"/>
                <a:cs typeface="Arial" panose="020B0604020202020204" pitchFamily="34" charset="0"/>
              </a:rPr>
              <a:t>	Stort internt engagemang</a:t>
            </a:r>
          </a:p>
          <a:p>
            <a:pPr marL="698500" indent="-342900">
              <a:lnSpc>
                <a:spcPct val="150000"/>
              </a:lnSpc>
              <a:spcBef>
                <a:spcPts val="0"/>
              </a:spcBef>
              <a:buFont typeface="Wingdings" panose="05000000000000000000" pitchFamily="2" charset="2"/>
              <a:buChar char="Ø"/>
              <a:tabLst>
                <a:tab pos="903288" algn="l"/>
              </a:tabLst>
            </a:pPr>
            <a:r>
              <a:rPr lang="sv-SE" sz="2400" dirty="0" smtClean="0">
                <a:latin typeface="Arial" panose="020B0604020202020204" pitchFamily="34" charset="0"/>
                <a:cs typeface="Arial" panose="020B0604020202020204" pitchFamily="34" charset="0"/>
              </a:rPr>
              <a:t>	Stort engagemang från Trafikföretagen</a:t>
            </a:r>
          </a:p>
          <a:p>
            <a:pPr marL="698500" indent="-342900">
              <a:lnSpc>
                <a:spcPct val="150000"/>
              </a:lnSpc>
              <a:spcBef>
                <a:spcPts val="0"/>
              </a:spcBef>
              <a:buFont typeface="Wingdings" panose="05000000000000000000" pitchFamily="2" charset="2"/>
              <a:buChar char="Ø"/>
              <a:tabLst>
                <a:tab pos="903288" algn="l"/>
              </a:tabLst>
            </a:pPr>
            <a:r>
              <a:rPr lang="sv-SE" sz="2400" dirty="0" smtClean="0">
                <a:latin typeface="Arial" panose="020B0604020202020204" pitchFamily="34" charset="0"/>
                <a:cs typeface="Arial" panose="020B0604020202020204" pitchFamily="34" charset="0"/>
              </a:rPr>
              <a:t>	Positiva möten och presentationer</a:t>
            </a:r>
          </a:p>
          <a:p>
            <a:pPr marL="698500" indent="-342900">
              <a:lnSpc>
                <a:spcPct val="150000"/>
              </a:lnSpc>
              <a:spcBef>
                <a:spcPts val="0"/>
              </a:spcBef>
              <a:buFont typeface="Wingdings" panose="05000000000000000000" pitchFamily="2" charset="2"/>
              <a:buChar char="Ø"/>
              <a:tabLst>
                <a:tab pos="903288" algn="l"/>
              </a:tabLst>
            </a:pPr>
            <a:r>
              <a:rPr lang="sv-SE" sz="2400" dirty="0" smtClean="0">
                <a:latin typeface="Arial" panose="020B0604020202020204" pitchFamily="34" charset="0"/>
                <a:cs typeface="Arial" panose="020B0604020202020204" pitchFamily="34" charset="0"/>
              </a:rPr>
              <a:t>	Tydligt förfrågningsunderlag</a:t>
            </a:r>
          </a:p>
          <a:p>
            <a:pPr marL="698500" indent="-342900">
              <a:lnSpc>
                <a:spcPct val="150000"/>
              </a:lnSpc>
              <a:spcBef>
                <a:spcPts val="0"/>
              </a:spcBef>
              <a:buFont typeface="Wingdings" panose="05000000000000000000" pitchFamily="2" charset="2"/>
              <a:buChar char="Ø"/>
              <a:tabLst>
                <a:tab pos="903288" algn="l"/>
              </a:tabLst>
            </a:pPr>
            <a:r>
              <a:rPr lang="sv-SE" sz="2400" dirty="0" smtClean="0">
                <a:latin typeface="Arial" panose="020B0604020202020204" pitchFamily="34" charset="0"/>
                <a:cs typeface="Arial" panose="020B0604020202020204" pitchFamily="34" charset="0"/>
              </a:rPr>
              <a:t>	Tydliga anbud</a:t>
            </a:r>
          </a:p>
          <a:p>
            <a:pPr marL="698500" indent="-342900">
              <a:lnSpc>
                <a:spcPct val="150000"/>
              </a:lnSpc>
              <a:spcBef>
                <a:spcPts val="0"/>
              </a:spcBef>
              <a:buFont typeface="Wingdings" panose="05000000000000000000" pitchFamily="2" charset="2"/>
              <a:buChar char="Ø"/>
              <a:tabLst>
                <a:tab pos="903288" algn="l"/>
              </a:tabLst>
            </a:pPr>
            <a:r>
              <a:rPr lang="sv-SE" sz="2400" dirty="0">
                <a:latin typeface="Arial" panose="020B0604020202020204" pitchFamily="34" charset="0"/>
                <a:cs typeface="Arial" panose="020B0604020202020204" pitchFamily="34" charset="0"/>
              </a:rPr>
              <a:t> </a:t>
            </a:r>
            <a:r>
              <a:rPr lang="sv-SE" sz="2400" dirty="0" smtClean="0">
                <a:latin typeface="Arial" panose="020B0604020202020204" pitchFamily="34" charset="0"/>
                <a:cs typeface="Arial" panose="020B0604020202020204" pitchFamily="34" charset="0"/>
              </a:rPr>
              <a:t>   Återkoppling</a:t>
            </a:r>
          </a:p>
          <a:p>
            <a:pPr marL="0" indent="0">
              <a:buNone/>
            </a:pPr>
            <a:endParaRPr lang="sv-SE" sz="2400" dirty="0" smtClean="0">
              <a:latin typeface="Arial" panose="020B0604020202020204" pitchFamily="34" charset="0"/>
              <a:cs typeface="Arial" panose="020B0604020202020204" pitchFamily="34" charset="0"/>
            </a:endParaRPr>
          </a:p>
          <a:p>
            <a:pPr marL="0" indent="0">
              <a:buNone/>
            </a:pPr>
            <a:endParaRPr lang="sv-SE" sz="2400" dirty="0" smtClean="0">
              <a:latin typeface="Arial" panose="020B0604020202020204" pitchFamily="34" charset="0"/>
              <a:cs typeface="Arial" panose="020B0604020202020204" pitchFamily="34" charset="0"/>
            </a:endParaRPr>
          </a:p>
          <a:p>
            <a:pPr marL="0" indent="0">
              <a:buNone/>
            </a:pPr>
            <a:endParaRPr lang="sv-SE" sz="1600" dirty="0" smtClean="0">
              <a:latin typeface="Arial" panose="020B0604020202020204" pitchFamily="34" charset="0"/>
              <a:cs typeface="Arial" panose="020B0604020202020204" pitchFamily="34" charset="0"/>
            </a:endParaRPr>
          </a:p>
          <a:p>
            <a:pPr marL="0" indent="0">
              <a:buNone/>
            </a:pPr>
            <a:endParaRPr lang="sv-SE" dirty="0" smtClean="0">
              <a:latin typeface="Arial" panose="020B0604020202020204" pitchFamily="34" charset="0"/>
              <a:cs typeface="Arial" panose="020B0604020202020204" pitchFamily="34" charset="0"/>
            </a:endParaRPr>
          </a:p>
          <a:p>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96189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neumeister.se/wp-content/upload/skånetrafiken_malmöexpressen-1156x830.jpg"/>
          <p:cNvPicPr>
            <a:picLocks noChangeAspect="1" noChangeArrowheads="1"/>
          </p:cNvPicPr>
          <p:nvPr/>
        </p:nvPicPr>
        <p:blipFill>
          <a:blip r:embed="rId2">
            <a:extLst>
              <a:ext uri="{28A0092B-C50C-407E-A947-70E740481C1C}">
                <a14:useLocalDpi xmlns:a14="http://schemas.microsoft.com/office/drawing/2010/main" val="0"/>
              </a:ext>
            </a:extLst>
          </a:blip>
          <a:srcRect r="6770"/>
          <a:stretch>
            <a:fillRect/>
          </a:stretch>
        </p:blipFill>
        <p:spPr bwMode="auto">
          <a:xfrm>
            <a:off x="0" y="-163117"/>
            <a:ext cx="9180513" cy="530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ubrik 1"/>
          <p:cNvSpPr>
            <a:spLocks noGrp="1"/>
          </p:cNvSpPr>
          <p:nvPr>
            <p:ph type="title"/>
          </p:nvPr>
        </p:nvSpPr>
        <p:spPr>
          <a:xfrm>
            <a:off x="546100" y="267891"/>
            <a:ext cx="6162675" cy="635794"/>
          </a:xfrm>
        </p:spPr>
        <p:txBody>
          <a:bodyPr>
            <a:normAutofit/>
          </a:bodyPr>
          <a:lstStyle/>
          <a:p>
            <a:pPr>
              <a:defRPr/>
            </a:pPr>
            <a:r>
              <a:rPr lang="sv-SE" altLang="sv-SE" sz="3200" b="1" dirty="0" smtClean="0">
                <a:solidFill>
                  <a:srgbClr val="FF0000"/>
                </a:solidFill>
                <a:effectLst>
                  <a:outerShdw blurRad="38100" dist="38100" dir="2700000" algn="tl">
                    <a:srgbClr val="000000">
                      <a:alpha val="43137"/>
                    </a:srgbClr>
                  </a:outerShdw>
                </a:effectLst>
                <a:latin typeface="Arial" charset="0"/>
              </a:rPr>
              <a:t>TACK !</a:t>
            </a:r>
          </a:p>
        </p:txBody>
      </p:sp>
      <p:sp>
        <p:nvSpPr>
          <p:cNvPr id="23560" name="Rubrik 1"/>
          <p:cNvSpPr txBox="1">
            <a:spLocks/>
          </p:cNvSpPr>
          <p:nvPr/>
        </p:nvSpPr>
        <p:spPr bwMode="auto">
          <a:xfrm>
            <a:off x="6575426" y="4457700"/>
            <a:ext cx="19462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ts val="600"/>
              </a:spcBef>
              <a:spcAft>
                <a:spcPts val="600"/>
              </a:spcAft>
              <a:buFont typeface="Arial" pitchFamily="34" charset="0"/>
              <a:buChar char="•"/>
              <a:defRPr sz="2000">
                <a:solidFill>
                  <a:schemeClr val="tx1"/>
                </a:solidFill>
                <a:latin typeface="Arial" pitchFamily="34" charset="0"/>
                <a:ea typeface="MS PGothic" pitchFamily="34" charset="-128"/>
              </a:defRPr>
            </a:lvl1pPr>
            <a:lvl2pPr marL="307975" indent="-128588" eaLnBrk="0" hangingPunct="0">
              <a:spcBef>
                <a:spcPts val="600"/>
              </a:spcBef>
              <a:spcAft>
                <a:spcPts val="600"/>
              </a:spcAft>
              <a:buFont typeface="Arial" pitchFamily="34" charset="0"/>
              <a:buChar char="•"/>
              <a:defRPr sz="1600">
                <a:solidFill>
                  <a:schemeClr val="tx1"/>
                </a:solidFill>
                <a:latin typeface="Arial" pitchFamily="34" charset="0"/>
                <a:ea typeface="MS PGothic" pitchFamily="34" charset="-128"/>
              </a:defRPr>
            </a:lvl2pPr>
            <a:lvl3pPr marL="444500" indent="-128588" eaLnBrk="0" hangingPunct="0">
              <a:spcBef>
                <a:spcPts val="600"/>
              </a:spcBef>
              <a:spcAft>
                <a:spcPts val="600"/>
              </a:spcAft>
              <a:buFont typeface="Arial" pitchFamily="34" charset="0"/>
              <a:buChar char="•"/>
              <a:defRPr sz="1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9pPr>
          </a:lstStyle>
          <a:p>
            <a:pPr algn="r">
              <a:spcBef>
                <a:spcPct val="0"/>
              </a:spcBef>
              <a:spcAft>
                <a:spcPct val="0"/>
              </a:spcAft>
              <a:buFontTx/>
              <a:buNone/>
            </a:pPr>
            <a:r>
              <a:rPr lang="sv-SE" altLang="sv-SE" b="1" dirty="0">
                <a:solidFill>
                  <a:srgbClr val="C00000"/>
                </a:solidFill>
              </a:rPr>
              <a:t>Skånetrafiken</a:t>
            </a:r>
            <a:endParaRPr lang="sv-SE" altLang="sv-SE" dirty="0">
              <a:solidFill>
                <a:srgbClr val="C00000"/>
              </a:solidFill>
            </a:endParaRPr>
          </a:p>
        </p:txBody>
      </p:sp>
    </p:spTree>
    <p:extLst>
      <p:ext uri="{BB962C8B-B14F-4D97-AF65-F5344CB8AC3E}">
        <p14:creationId xmlns:p14="http://schemas.microsoft.com/office/powerpoint/2010/main" val="5086155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30978" y="1507745"/>
            <a:ext cx="7157624" cy="1211703"/>
          </a:xfrm>
        </p:spPr>
        <p:txBody>
          <a:bodyPr>
            <a:normAutofit/>
          </a:bodyPr>
          <a:lstStyle/>
          <a:p>
            <a:pPr marL="0" indent="0" algn="ctr">
              <a:buNone/>
            </a:pPr>
            <a:r>
              <a:rPr lang="sv-SE" sz="6000" b="1" dirty="0" smtClean="0">
                <a:solidFill>
                  <a:srgbClr val="FF0000"/>
                </a:solidFill>
                <a:latin typeface="Arial" panose="020B0604020202020204" pitchFamily="34" charset="0"/>
                <a:cs typeface="Arial" panose="020B0604020202020204" pitchFamily="34" charset="0"/>
              </a:rPr>
              <a:t>2014</a:t>
            </a:r>
            <a:endParaRPr lang="sv-SE" sz="6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1956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559724" y="890229"/>
            <a:ext cx="7396743" cy="3134123"/>
          </a:xfrm>
        </p:spPr>
        <p:txBody>
          <a:bodyPr>
            <a:normAutofit/>
          </a:bodyPr>
          <a:lstStyle/>
          <a:p>
            <a:pPr marL="712788" indent="0">
              <a:lnSpc>
                <a:spcPct val="150000"/>
              </a:lnSpc>
              <a:spcBef>
                <a:spcPts val="0"/>
              </a:spcBef>
              <a:buNone/>
            </a:pPr>
            <a:r>
              <a:rPr lang="sv-SE" sz="2800" b="1" dirty="0" smtClean="0">
                <a:solidFill>
                  <a:srgbClr val="FF0000"/>
                </a:solidFill>
              </a:rPr>
              <a:t>Malmö –Lund							52 bussar</a:t>
            </a:r>
          </a:p>
          <a:p>
            <a:pPr marL="712788" indent="0">
              <a:lnSpc>
                <a:spcPct val="150000"/>
              </a:lnSpc>
              <a:spcBef>
                <a:spcPts val="0"/>
              </a:spcBef>
              <a:buNone/>
            </a:pPr>
            <a:r>
              <a:rPr lang="sv-SE" sz="2800" b="1" dirty="0" smtClean="0">
                <a:solidFill>
                  <a:srgbClr val="FF0000"/>
                </a:solidFill>
              </a:rPr>
              <a:t>SkåneExpressen 						22 bussar</a:t>
            </a:r>
          </a:p>
          <a:p>
            <a:pPr marL="712788" indent="0">
              <a:lnSpc>
                <a:spcPct val="150000"/>
              </a:lnSpc>
              <a:spcBef>
                <a:spcPts val="0"/>
              </a:spcBef>
              <a:buNone/>
            </a:pPr>
            <a:r>
              <a:rPr lang="sv-SE" sz="2800" b="1" dirty="0" smtClean="0">
                <a:solidFill>
                  <a:srgbClr val="FF0000"/>
                </a:solidFill>
              </a:rPr>
              <a:t>Höganäs-Helsingborg – Ekeby		51 bussar</a:t>
            </a:r>
          </a:p>
          <a:p>
            <a:pPr marL="712788" indent="0">
              <a:lnSpc>
                <a:spcPct val="150000"/>
              </a:lnSpc>
              <a:spcBef>
                <a:spcPts val="0"/>
              </a:spcBef>
              <a:buNone/>
            </a:pPr>
            <a:r>
              <a:rPr lang="sv-SE" sz="2800" b="1" dirty="0" smtClean="0">
                <a:solidFill>
                  <a:srgbClr val="FF0000"/>
                </a:solidFill>
              </a:rPr>
              <a:t>Ringbuss Höör 						4 bussar</a:t>
            </a:r>
            <a:endParaRPr lang="sv-SE" sz="2800" b="1" dirty="0">
              <a:solidFill>
                <a:srgbClr val="FF0000"/>
              </a:solidFill>
            </a:endParaRPr>
          </a:p>
        </p:txBody>
      </p:sp>
    </p:spTree>
    <p:extLst>
      <p:ext uri="{BB962C8B-B14F-4D97-AF65-F5344CB8AC3E}">
        <p14:creationId xmlns:p14="http://schemas.microsoft.com/office/powerpoint/2010/main" val="1353795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200" b="1" dirty="0" smtClean="0">
                <a:latin typeface="Arial" panose="020B0604020202020204" pitchFamily="34" charset="0"/>
                <a:cs typeface="Arial" panose="020B0604020202020204" pitchFamily="34" charset="0"/>
              </a:rPr>
              <a:t>Stor översyn under 2014</a:t>
            </a:r>
            <a:endParaRPr lang="sv-SE" sz="3200" b="1" dirty="0">
              <a:latin typeface="Arial" panose="020B0604020202020204" pitchFamily="34" charset="0"/>
              <a:cs typeface="Arial" panose="020B0604020202020204" pitchFamily="34" charset="0"/>
            </a:endParaRPr>
          </a:p>
        </p:txBody>
      </p:sp>
      <p:sp>
        <p:nvSpPr>
          <p:cNvPr id="3" name="Platshållare för innehåll 2"/>
          <p:cNvSpPr>
            <a:spLocks noGrp="1"/>
          </p:cNvSpPr>
          <p:nvPr>
            <p:ph idx="1"/>
          </p:nvPr>
        </p:nvSpPr>
        <p:spPr>
          <a:xfrm>
            <a:off x="676376" y="1419795"/>
            <a:ext cx="7157624" cy="2669400"/>
          </a:xfrm>
        </p:spPr>
        <p:txBody>
          <a:bodyPr>
            <a:normAutofit/>
          </a:bodyPr>
          <a:lstStyle/>
          <a:p>
            <a:pPr marL="0" indent="0">
              <a:buNone/>
            </a:pPr>
            <a:r>
              <a:rPr lang="sv-SE" sz="2400" dirty="0" smtClean="0">
                <a:latin typeface="Arial" panose="020B0604020202020204" pitchFamily="34" charset="0"/>
                <a:cs typeface="Arial" panose="020B0604020202020204" pitchFamily="34" charset="0"/>
              </a:rPr>
              <a:t>Arbetsgrupper -  Engagerad organisation</a:t>
            </a:r>
          </a:p>
          <a:p>
            <a:pPr marL="0" indent="0">
              <a:buNone/>
            </a:pPr>
            <a:endParaRPr lang="sv-SE" sz="2400" dirty="0" smtClean="0">
              <a:latin typeface="Arial" panose="020B0604020202020204" pitchFamily="34" charset="0"/>
              <a:cs typeface="Arial" panose="020B0604020202020204" pitchFamily="34" charset="0"/>
            </a:endParaRPr>
          </a:p>
          <a:p>
            <a:pPr marL="355600" indent="0">
              <a:buFont typeface="Wingdings" panose="05000000000000000000" pitchFamily="2" charset="2"/>
              <a:buChar char="Ø"/>
              <a:tabLst>
                <a:tab pos="903288" algn="l"/>
              </a:tabLst>
            </a:pPr>
            <a:r>
              <a:rPr lang="sv-SE" sz="2400" dirty="0">
                <a:latin typeface="Arial" panose="020B0604020202020204" pitchFamily="34" charset="0"/>
                <a:cs typeface="Arial" panose="020B0604020202020204" pitchFamily="34" charset="0"/>
              </a:rPr>
              <a:t>	</a:t>
            </a:r>
            <a:r>
              <a:rPr lang="sv-SE" sz="2400" dirty="0" smtClean="0">
                <a:latin typeface="Arial" panose="020B0604020202020204" pitchFamily="34" charset="0"/>
                <a:cs typeface="Arial" panose="020B0604020202020204" pitchFamily="34" charset="0"/>
              </a:rPr>
              <a:t>	Affärsrelationer</a:t>
            </a:r>
          </a:p>
          <a:p>
            <a:pPr marL="355600" indent="0">
              <a:buFont typeface="Wingdings" panose="05000000000000000000" pitchFamily="2" charset="2"/>
              <a:buChar char="Ø"/>
            </a:pPr>
            <a:r>
              <a:rPr lang="sv-SE" sz="2400" dirty="0">
                <a:latin typeface="Arial" panose="020B0604020202020204" pitchFamily="34" charset="0"/>
                <a:cs typeface="Arial" panose="020B0604020202020204" pitchFamily="34" charset="0"/>
              </a:rPr>
              <a:t>	</a:t>
            </a:r>
            <a:r>
              <a:rPr lang="sv-SE" sz="2400" dirty="0" smtClean="0">
                <a:latin typeface="Arial" panose="020B0604020202020204" pitchFamily="34" charset="0"/>
                <a:cs typeface="Arial" panose="020B0604020202020204" pitchFamily="34" charset="0"/>
              </a:rPr>
              <a:t>Buss och Teknik</a:t>
            </a:r>
          </a:p>
          <a:p>
            <a:pPr marL="355600" indent="0">
              <a:buFont typeface="Wingdings" panose="05000000000000000000" pitchFamily="2" charset="2"/>
              <a:buChar char="Ø"/>
            </a:pPr>
            <a:r>
              <a:rPr lang="sv-SE" sz="2400" dirty="0">
                <a:latin typeface="Arial" panose="020B0604020202020204" pitchFamily="34" charset="0"/>
                <a:cs typeface="Arial" panose="020B0604020202020204" pitchFamily="34" charset="0"/>
              </a:rPr>
              <a:t>	</a:t>
            </a:r>
            <a:r>
              <a:rPr lang="sv-SE" sz="2400" dirty="0" smtClean="0">
                <a:latin typeface="Arial" panose="020B0604020202020204" pitchFamily="34" charset="0"/>
                <a:cs typeface="Arial" panose="020B0604020202020204" pitchFamily="34" charset="0"/>
              </a:rPr>
              <a:t>Ekonomi</a:t>
            </a:r>
          </a:p>
          <a:p>
            <a:pPr marL="355600" indent="0">
              <a:buNone/>
            </a:pPr>
            <a:endParaRPr lang="sv-SE" sz="1600" dirty="0">
              <a:latin typeface="Arial" panose="020B0604020202020204" pitchFamily="34" charset="0"/>
              <a:cs typeface="Arial" panose="020B0604020202020204" pitchFamily="34" charset="0"/>
            </a:endParaRPr>
          </a:p>
          <a:p>
            <a:pPr marL="0" indent="0">
              <a:buNone/>
            </a:pPr>
            <a:endParaRPr lang="sv-S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4352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C:\Users\jag.D1\Pictures\2014-08-12 Joakim Mobilkort\Joakim Mobilkort 453.JPG"/>
          <p:cNvPicPr>
            <a:picLocks noChangeAspect="1" noChangeArrowheads="1"/>
          </p:cNvPicPr>
          <p:nvPr/>
        </p:nvPicPr>
        <p:blipFill rotWithShape="1">
          <a:blip r:embed="rId3"/>
          <a:srcRect l="17506" t="2438" r="14776" b="-1422"/>
          <a:stretch/>
        </p:blipFill>
        <p:spPr bwMode="auto">
          <a:xfrm>
            <a:off x="-42863" y="0"/>
            <a:ext cx="9186863" cy="521851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ktangel 7"/>
          <p:cNvSpPr/>
          <p:nvPr/>
        </p:nvSpPr>
        <p:spPr>
          <a:xfrm>
            <a:off x="294961" y="967858"/>
            <a:ext cx="4234177" cy="3832742"/>
          </a:xfrm>
          <a:prstGeom prst="rect">
            <a:avLst/>
          </a:prstGeom>
          <a:solidFill>
            <a:schemeClr val="bg1">
              <a:lumMod val="75000"/>
              <a:alpha val="69000"/>
            </a:schemeClr>
          </a:solidFill>
          <a:effectLst>
            <a:outerShdw blurRad="40000" dist="23000" dir="5400000" rotWithShape="0">
              <a:srgbClr val="000000">
                <a:alpha val="35000"/>
              </a:srgbClr>
            </a:outerShdw>
            <a:softEdge rad="127000"/>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sv-SE" dirty="0"/>
          </a:p>
        </p:txBody>
      </p:sp>
      <p:sp>
        <p:nvSpPr>
          <p:cNvPr id="5126" name="Rubrik 1"/>
          <p:cNvSpPr txBox="1">
            <a:spLocks/>
          </p:cNvSpPr>
          <p:nvPr/>
        </p:nvSpPr>
        <p:spPr bwMode="auto">
          <a:xfrm>
            <a:off x="6575426" y="4457700"/>
            <a:ext cx="19462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ts val="600"/>
              </a:spcBef>
              <a:spcAft>
                <a:spcPts val="600"/>
              </a:spcAft>
              <a:buFont typeface="Arial" charset="0"/>
              <a:buChar char="•"/>
              <a:defRPr sz="2000">
                <a:solidFill>
                  <a:schemeClr val="tx1"/>
                </a:solidFill>
                <a:latin typeface="Arial" charset="0"/>
                <a:ea typeface="MS PGothic" pitchFamily="34" charset="-128"/>
              </a:defRPr>
            </a:lvl1pPr>
            <a:lvl2pPr marL="307975" indent="-128588" eaLnBrk="0" hangingPunct="0">
              <a:spcBef>
                <a:spcPts val="600"/>
              </a:spcBef>
              <a:spcAft>
                <a:spcPts val="600"/>
              </a:spcAft>
              <a:buFont typeface="Arial" charset="0"/>
              <a:buChar char="•"/>
              <a:defRPr sz="1600">
                <a:solidFill>
                  <a:schemeClr val="tx1"/>
                </a:solidFill>
                <a:latin typeface="Arial" charset="0"/>
                <a:ea typeface="MS PGothic" pitchFamily="34" charset="-128"/>
              </a:defRPr>
            </a:lvl2pPr>
            <a:lvl3pPr marL="444500" indent="-128588" eaLnBrk="0" hangingPunct="0">
              <a:spcBef>
                <a:spcPts val="600"/>
              </a:spcBef>
              <a:spcAft>
                <a:spcPts val="600"/>
              </a:spcAft>
              <a:buFont typeface="Arial" charset="0"/>
              <a:buChar char="•"/>
              <a:defRPr sz="1400">
                <a:solidFill>
                  <a:schemeClr val="tx1"/>
                </a:solidFill>
                <a:latin typeface="Arial" charset="0"/>
                <a:ea typeface="MS PGothic" pitchFamily="34" charset="-128"/>
              </a:defRPr>
            </a:lvl3pPr>
            <a:lvl4pPr marL="1600200" indent="-228600" eaLnBrk="0" hangingPunct="0">
              <a:spcBef>
                <a:spcPct val="20000"/>
              </a:spcBef>
              <a:buFont typeface="Arial" charset="0"/>
              <a:buChar char="–"/>
              <a:defRPr sz="2000">
                <a:solidFill>
                  <a:schemeClr val="tx1"/>
                </a:solidFill>
                <a:latin typeface="Arial" charset="0"/>
                <a:ea typeface="MS PGothic" pitchFamily="34" charset="-128"/>
              </a:defRPr>
            </a:lvl4pPr>
            <a:lvl5pPr marL="2057400" indent="-228600" eaLnBrk="0" hangingPunct="0">
              <a:spcBef>
                <a:spcPct val="20000"/>
              </a:spcBef>
              <a:buFont typeface="Arial" charset="0"/>
              <a:buChar char="»"/>
              <a:defRPr sz="2000">
                <a:solidFill>
                  <a:schemeClr val="tx1"/>
                </a:solidFill>
                <a:latin typeface="Arial"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9pPr>
          </a:lstStyle>
          <a:p>
            <a:pPr algn="r">
              <a:spcBef>
                <a:spcPct val="0"/>
              </a:spcBef>
              <a:spcAft>
                <a:spcPct val="0"/>
              </a:spcAft>
              <a:buFontTx/>
              <a:buNone/>
            </a:pPr>
            <a:r>
              <a:rPr lang="sv-SE" altLang="sv-SE" b="1" dirty="0">
                <a:solidFill>
                  <a:srgbClr val="C00000"/>
                </a:solidFill>
              </a:rPr>
              <a:t>Skånetrafiken</a:t>
            </a:r>
            <a:endParaRPr lang="sv-SE" altLang="sv-SE" dirty="0">
              <a:solidFill>
                <a:srgbClr val="C00000"/>
              </a:solidFill>
            </a:endParaRPr>
          </a:p>
        </p:txBody>
      </p:sp>
      <p:sp>
        <p:nvSpPr>
          <p:cNvPr id="4103" name="Platshållare för innehåll 2"/>
          <p:cNvSpPr>
            <a:spLocks noGrp="1"/>
          </p:cNvSpPr>
          <p:nvPr>
            <p:ph sz="half" idx="1"/>
          </p:nvPr>
        </p:nvSpPr>
        <p:spPr>
          <a:xfrm>
            <a:off x="538164" y="1123951"/>
            <a:ext cx="2941637" cy="3164681"/>
          </a:xfrm>
        </p:spPr>
        <p:txBody>
          <a:bodyPr>
            <a:noAutofit/>
          </a:bodyPr>
          <a:lstStyle/>
          <a:p>
            <a:pPr>
              <a:defRPr/>
            </a:pPr>
            <a:r>
              <a:rPr lang="sv-SE" altLang="sv-SE" sz="1800" dirty="0" smtClean="0">
                <a:solidFill>
                  <a:schemeClr val="bg1"/>
                </a:solidFill>
                <a:effectLst>
                  <a:outerShdw blurRad="38100" dist="38100" dir="2700000" algn="tl">
                    <a:srgbClr val="000000">
                      <a:alpha val="43137"/>
                    </a:srgbClr>
                  </a:outerShdw>
                </a:effectLst>
                <a:latin typeface="Arial" charset="0"/>
              </a:rPr>
              <a:t>Skånetrafiken</a:t>
            </a:r>
          </a:p>
          <a:p>
            <a:pPr>
              <a:defRPr/>
            </a:pPr>
            <a:r>
              <a:rPr lang="sv-SE" altLang="sv-SE" sz="1800" dirty="0" smtClean="0">
                <a:solidFill>
                  <a:schemeClr val="bg1"/>
                </a:solidFill>
                <a:effectLst>
                  <a:outerShdw blurRad="38100" dist="38100" dir="2700000" algn="tl">
                    <a:srgbClr val="000000">
                      <a:alpha val="43137"/>
                    </a:srgbClr>
                  </a:outerShdw>
                </a:effectLst>
                <a:latin typeface="Arial" charset="0"/>
              </a:rPr>
              <a:t>Framtid och kunder</a:t>
            </a:r>
          </a:p>
          <a:p>
            <a:pPr>
              <a:defRPr/>
            </a:pPr>
            <a:r>
              <a:rPr lang="sv-SE" altLang="sv-SE" sz="1800" dirty="0" smtClean="0">
                <a:solidFill>
                  <a:schemeClr val="bg1"/>
                </a:solidFill>
                <a:effectLst>
                  <a:outerShdw blurRad="38100" dist="38100" dir="2700000" algn="tl">
                    <a:srgbClr val="000000">
                      <a:alpha val="43137"/>
                    </a:srgbClr>
                  </a:outerShdw>
                </a:effectLst>
                <a:latin typeface="Arial" charset="0"/>
              </a:rPr>
              <a:t>Det nya</a:t>
            </a:r>
          </a:p>
          <a:p>
            <a:pPr>
              <a:defRPr/>
            </a:pPr>
            <a:r>
              <a:rPr lang="sv-SE" altLang="sv-SE" sz="1800" dirty="0" smtClean="0">
                <a:solidFill>
                  <a:schemeClr val="bg1"/>
                </a:solidFill>
                <a:effectLst>
                  <a:outerShdw blurRad="38100" dist="38100" dir="2700000" algn="tl">
                    <a:srgbClr val="000000">
                      <a:alpha val="43137"/>
                    </a:srgbClr>
                  </a:outerShdw>
                </a:effectLst>
                <a:latin typeface="Arial" charset="0"/>
              </a:rPr>
              <a:t>Vårt arbetsätt</a:t>
            </a:r>
          </a:p>
          <a:p>
            <a:pPr>
              <a:defRPr/>
            </a:pPr>
            <a:r>
              <a:rPr lang="sv-SE" altLang="sv-SE" sz="1800" dirty="0" smtClean="0">
                <a:solidFill>
                  <a:schemeClr val="bg1"/>
                </a:solidFill>
                <a:effectLst>
                  <a:outerShdw blurRad="38100" dist="38100" dir="2700000" algn="tl">
                    <a:srgbClr val="000000">
                      <a:alpha val="43137"/>
                    </a:srgbClr>
                  </a:outerShdw>
                </a:effectLst>
                <a:latin typeface="Arial" charset="0"/>
              </a:rPr>
              <a:t>Dokumenten</a:t>
            </a:r>
          </a:p>
          <a:p>
            <a:pPr>
              <a:defRPr/>
            </a:pPr>
            <a:r>
              <a:rPr lang="sv-SE" altLang="sv-SE" sz="1800" dirty="0" smtClean="0">
                <a:solidFill>
                  <a:schemeClr val="bg1"/>
                </a:solidFill>
                <a:effectLst>
                  <a:outerShdw blurRad="38100" dist="38100" dir="2700000" algn="tl">
                    <a:srgbClr val="000000">
                      <a:alpha val="43137"/>
                    </a:srgbClr>
                  </a:outerShdw>
                </a:effectLst>
                <a:latin typeface="Arial" charset="0"/>
              </a:rPr>
              <a:t>Ekonomi</a:t>
            </a:r>
          </a:p>
          <a:p>
            <a:pPr>
              <a:defRPr/>
            </a:pPr>
            <a:r>
              <a:rPr lang="sv-SE" altLang="sv-SE" sz="1800" dirty="0" smtClean="0">
                <a:solidFill>
                  <a:schemeClr val="bg1"/>
                </a:solidFill>
                <a:effectLst>
                  <a:outerShdw blurRad="38100" dist="38100" dir="2700000" algn="tl">
                    <a:srgbClr val="000000">
                      <a:alpha val="43137"/>
                    </a:srgbClr>
                  </a:outerShdw>
                </a:effectLst>
                <a:latin typeface="Arial" charset="0"/>
              </a:rPr>
              <a:t>Modeller för Bonus</a:t>
            </a:r>
          </a:p>
          <a:p>
            <a:pPr>
              <a:defRPr/>
            </a:pPr>
            <a:r>
              <a:rPr lang="sv-SE" altLang="sv-SE" sz="1800" dirty="0" smtClean="0">
                <a:solidFill>
                  <a:schemeClr val="bg1"/>
                </a:solidFill>
                <a:effectLst>
                  <a:outerShdw blurRad="38100" dist="38100" dir="2700000" algn="tl">
                    <a:srgbClr val="000000">
                      <a:alpha val="43137"/>
                    </a:srgbClr>
                  </a:outerShdw>
                </a:effectLst>
                <a:latin typeface="Arial" charset="0"/>
              </a:rPr>
              <a:t>Bilagor</a:t>
            </a:r>
          </a:p>
          <a:p>
            <a:pPr>
              <a:defRPr/>
            </a:pPr>
            <a:r>
              <a:rPr lang="sv-SE" altLang="sv-SE" sz="1800" dirty="0" smtClean="0">
                <a:solidFill>
                  <a:schemeClr val="bg1"/>
                </a:solidFill>
                <a:effectLst>
                  <a:outerShdw blurRad="38100" dist="38100" dir="2700000" algn="tl">
                    <a:srgbClr val="000000">
                      <a:alpha val="43137"/>
                    </a:srgbClr>
                  </a:outerShdw>
                </a:effectLst>
                <a:latin typeface="Arial" charset="0"/>
              </a:rPr>
              <a:t>Miljö</a:t>
            </a:r>
          </a:p>
          <a:p>
            <a:pPr>
              <a:defRPr/>
            </a:pPr>
            <a:r>
              <a:rPr lang="sv-SE" altLang="sv-SE" sz="1800" dirty="0" smtClean="0">
                <a:solidFill>
                  <a:schemeClr val="bg1"/>
                </a:solidFill>
                <a:effectLst>
                  <a:outerShdw blurRad="38100" dist="38100" dir="2700000" algn="tl">
                    <a:srgbClr val="000000">
                      <a:alpha val="43137"/>
                    </a:srgbClr>
                  </a:outerShdw>
                </a:effectLst>
                <a:latin typeface="Arial" charset="0"/>
              </a:rPr>
              <a:t>Trafikbeskrivning</a:t>
            </a:r>
          </a:p>
          <a:p>
            <a:pPr>
              <a:defRPr/>
            </a:pPr>
            <a:r>
              <a:rPr lang="sv-SE" altLang="sv-SE" sz="1800" dirty="0" smtClean="0">
                <a:solidFill>
                  <a:schemeClr val="bg1"/>
                </a:solidFill>
                <a:effectLst>
                  <a:outerShdw blurRad="38100" dist="38100" dir="2700000" algn="tl">
                    <a:srgbClr val="000000">
                      <a:alpha val="43137"/>
                    </a:srgbClr>
                  </a:outerShdw>
                </a:effectLst>
                <a:latin typeface="Arial" charset="0"/>
              </a:rPr>
              <a:t>Utvärderingsmodell</a:t>
            </a:r>
          </a:p>
          <a:p>
            <a:pPr>
              <a:defRPr/>
            </a:pPr>
            <a:endParaRPr lang="sv-SE" altLang="sv-SE" sz="1800" dirty="0" smtClean="0">
              <a:solidFill>
                <a:schemeClr val="bg1"/>
              </a:solidFill>
              <a:latin typeface="Arial" charset="0"/>
            </a:endParaRPr>
          </a:p>
          <a:p>
            <a:pPr>
              <a:defRPr/>
            </a:pPr>
            <a:endParaRPr lang="sv-SE" altLang="sv-SE" sz="1800" dirty="0" smtClean="0">
              <a:solidFill>
                <a:schemeClr val="bg1"/>
              </a:solidFill>
              <a:latin typeface="Arial" charset="0"/>
            </a:endParaRPr>
          </a:p>
          <a:p>
            <a:pPr>
              <a:defRPr/>
            </a:pPr>
            <a:endParaRPr lang="sv-SE" altLang="sv-SE" sz="1800" dirty="0" smtClean="0">
              <a:solidFill>
                <a:schemeClr val="bg1"/>
              </a:solidFill>
              <a:latin typeface="Arial" charset="0"/>
            </a:endParaRPr>
          </a:p>
        </p:txBody>
      </p:sp>
      <p:sp>
        <p:nvSpPr>
          <p:cNvPr id="6" name="Rubrik 1"/>
          <p:cNvSpPr>
            <a:spLocks noGrp="1"/>
          </p:cNvSpPr>
          <p:nvPr>
            <p:ph type="title"/>
          </p:nvPr>
        </p:nvSpPr>
        <p:spPr>
          <a:xfrm>
            <a:off x="400050" y="335757"/>
            <a:ext cx="5854700" cy="545306"/>
          </a:xfrm>
        </p:spPr>
        <p:txBody>
          <a:bodyPr>
            <a:normAutofit/>
          </a:bodyPr>
          <a:lstStyle/>
          <a:p>
            <a:pPr>
              <a:defRPr/>
            </a:pPr>
            <a:r>
              <a:rPr lang="sv-SE" sz="3200" dirty="0" smtClean="0">
                <a:solidFill>
                  <a:srgbClr val="FF0000"/>
                </a:solidFill>
              </a:rPr>
              <a:t>Turné</a:t>
            </a:r>
            <a:endParaRPr lang="sv-SE" sz="32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5572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00348" y="302493"/>
            <a:ext cx="7358721" cy="481278"/>
          </a:xfrm>
        </p:spPr>
        <p:txBody>
          <a:bodyPr>
            <a:noAutofit/>
          </a:bodyPr>
          <a:lstStyle/>
          <a:p>
            <a:r>
              <a:rPr lang="sv-SE" sz="3200" b="1" dirty="0" smtClean="0">
                <a:latin typeface="Arial" panose="020B0604020202020204" pitchFamily="34" charset="0"/>
                <a:cs typeface="Arial" panose="020B0604020202020204" pitchFamily="34" charset="0"/>
              </a:rPr>
              <a:t>Vi arbetade utifrån att…….vår målbild</a:t>
            </a:r>
            <a:endParaRPr lang="sv-SE" sz="3200" b="1" dirty="0">
              <a:latin typeface="Arial" panose="020B0604020202020204" pitchFamily="34" charset="0"/>
              <a:cs typeface="Arial" panose="020B0604020202020204" pitchFamily="34" charset="0"/>
            </a:endParaRPr>
          </a:p>
        </p:txBody>
      </p:sp>
      <p:sp>
        <p:nvSpPr>
          <p:cNvPr id="3" name="Platshållare för innehåll 2"/>
          <p:cNvSpPr>
            <a:spLocks noGrp="1"/>
          </p:cNvSpPr>
          <p:nvPr>
            <p:ph idx="1"/>
          </p:nvPr>
        </p:nvSpPr>
        <p:spPr>
          <a:xfrm>
            <a:off x="611927" y="1024494"/>
            <a:ext cx="7157624" cy="3705225"/>
          </a:xfrm>
        </p:spPr>
        <p:txBody>
          <a:bodyPr>
            <a:normAutofit fontScale="92500" lnSpcReduction="10000"/>
          </a:bodyPr>
          <a:lstStyle/>
          <a:p>
            <a:pPr>
              <a:lnSpc>
                <a:spcPct val="150000"/>
              </a:lnSpc>
              <a:spcBef>
                <a:spcPts val="0"/>
              </a:spcBef>
            </a:pPr>
            <a:r>
              <a:rPr lang="sv-SE" sz="1600" dirty="0">
                <a:latin typeface="Arial" panose="020B0604020202020204" pitchFamily="34" charset="0"/>
                <a:cs typeface="Arial" panose="020B0604020202020204" pitchFamily="34" charset="0"/>
              </a:rPr>
              <a:t>Avtal och kravställning </a:t>
            </a:r>
            <a:r>
              <a:rPr lang="sv-SE" sz="1600" dirty="0" smtClean="0">
                <a:latin typeface="Arial" panose="020B0604020202020204" pitchFamily="34" charset="0"/>
                <a:cs typeface="Arial" panose="020B0604020202020204" pitchFamily="34" charset="0"/>
              </a:rPr>
              <a:t>skulle utgå </a:t>
            </a:r>
            <a:r>
              <a:rPr lang="sv-SE" sz="1600" dirty="0">
                <a:latin typeface="Arial" panose="020B0604020202020204" pitchFamily="34" charset="0"/>
                <a:cs typeface="Arial" panose="020B0604020202020204" pitchFamily="34" charset="0"/>
              </a:rPr>
              <a:t>från branschgemensamma rekommendationer (Partnersamverkan för en förbättrad kollektivtrafik</a:t>
            </a:r>
            <a:r>
              <a:rPr lang="sv-SE" sz="1600" dirty="0" smtClean="0">
                <a:latin typeface="Arial" panose="020B0604020202020204" pitchFamily="34" charset="0"/>
                <a:cs typeface="Arial" panose="020B0604020202020204" pitchFamily="34" charset="0"/>
              </a:rPr>
              <a:t>)</a:t>
            </a:r>
          </a:p>
          <a:p>
            <a:pPr>
              <a:lnSpc>
                <a:spcPct val="150000"/>
              </a:lnSpc>
              <a:spcBef>
                <a:spcPts val="0"/>
              </a:spcBef>
            </a:pPr>
            <a:r>
              <a:rPr lang="sv-SE" sz="1600" dirty="0" smtClean="0">
                <a:latin typeface="Arial" panose="020B0604020202020204" pitchFamily="34" charset="0"/>
                <a:cs typeface="Arial" panose="020B0604020202020204" pitchFamily="34" charset="0"/>
              </a:rPr>
              <a:t>Resandeincitament</a:t>
            </a:r>
          </a:p>
          <a:p>
            <a:pPr>
              <a:lnSpc>
                <a:spcPct val="150000"/>
              </a:lnSpc>
              <a:spcBef>
                <a:spcPts val="0"/>
              </a:spcBef>
            </a:pPr>
            <a:r>
              <a:rPr lang="sv-SE" sz="1600" dirty="0" smtClean="0">
                <a:latin typeface="Arial" panose="020B0604020202020204" pitchFamily="34" charset="0"/>
                <a:cs typeface="Arial" panose="020B0604020202020204" pitchFamily="34" charset="0"/>
              </a:rPr>
              <a:t>Samverkansavtal för att uppnå gemensamt fastställda mål – affärsplan </a:t>
            </a:r>
          </a:p>
          <a:p>
            <a:pPr>
              <a:lnSpc>
                <a:spcPct val="150000"/>
              </a:lnSpc>
              <a:spcBef>
                <a:spcPts val="0"/>
              </a:spcBef>
            </a:pPr>
            <a:endParaRPr lang="sv-SE" sz="1600" dirty="0" smtClean="0">
              <a:latin typeface="Arial" panose="020B0604020202020204" pitchFamily="34" charset="0"/>
              <a:cs typeface="Arial" panose="020B0604020202020204" pitchFamily="34" charset="0"/>
            </a:endParaRPr>
          </a:p>
          <a:p>
            <a:pPr>
              <a:lnSpc>
                <a:spcPct val="150000"/>
              </a:lnSpc>
              <a:spcBef>
                <a:spcPts val="0"/>
              </a:spcBef>
            </a:pPr>
            <a:r>
              <a:rPr lang="sv-SE" sz="1600" dirty="0" smtClean="0">
                <a:latin typeface="Arial" panose="020B0604020202020204" pitchFamily="34" charset="0"/>
                <a:cs typeface="Arial" panose="020B0604020202020204" pitchFamily="34" charset="0"/>
              </a:rPr>
              <a:t>Flytta ansvaret för tidtabell, marknadsföring och information till Trafikföretaget</a:t>
            </a:r>
          </a:p>
          <a:p>
            <a:pPr>
              <a:lnSpc>
                <a:spcPct val="150000"/>
              </a:lnSpc>
              <a:spcBef>
                <a:spcPts val="0"/>
              </a:spcBef>
            </a:pPr>
            <a:r>
              <a:rPr lang="sv-SE" sz="1600" dirty="0" smtClean="0">
                <a:latin typeface="Arial" panose="020B0604020202020204" pitchFamily="34" charset="0"/>
                <a:cs typeface="Arial" panose="020B0604020202020204" pitchFamily="34" charset="0"/>
              </a:rPr>
              <a:t>Tidtabellsplanering i anbud utifrån ramverk</a:t>
            </a:r>
          </a:p>
          <a:p>
            <a:pPr>
              <a:lnSpc>
                <a:spcPct val="150000"/>
              </a:lnSpc>
              <a:spcBef>
                <a:spcPts val="0"/>
              </a:spcBef>
            </a:pPr>
            <a:r>
              <a:rPr lang="sv-SE" sz="1600" dirty="0" smtClean="0">
                <a:latin typeface="Arial" panose="020B0604020202020204" pitchFamily="34" charset="0"/>
                <a:cs typeface="Arial" panose="020B0604020202020204" pitchFamily="34" charset="0"/>
              </a:rPr>
              <a:t>Egenkontroll för att säkra beskriven kvalitet i anbud, vite vid brist</a:t>
            </a:r>
          </a:p>
          <a:p>
            <a:pPr>
              <a:lnSpc>
                <a:spcPct val="150000"/>
              </a:lnSpc>
              <a:spcBef>
                <a:spcPts val="0"/>
              </a:spcBef>
            </a:pPr>
            <a:r>
              <a:rPr lang="sv-SE" sz="1600" dirty="0" smtClean="0">
                <a:latin typeface="Arial" panose="020B0604020202020204" pitchFamily="34" charset="0"/>
                <a:cs typeface="Arial" panose="020B0604020202020204" pitchFamily="34" charset="0"/>
              </a:rPr>
              <a:t>Bonus för helhetsfokus</a:t>
            </a:r>
          </a:p>
          <a:p>
            <a:pPr>
              <a:lnSpc>
                <a:spcPct val="150000"/>
              </a:lnSpc>
              <a:spcBef>
                <a:spcPts val="0"/>
              </a:spcBef>
            </a:pPr>
            <a:r>
              <a:rPr lang="sv-SE" sz="1600" dirty="0" smtClean="0">
                <a:latin typeface="Arial" panose="020B0604020202020204" pitchFamily="34" charset="0"/>
                <a:cs typeface="Arial" panose="020B0604020202020204" pitchFamily="34" charset="0"/>
              </a:rPr>
              <a:t>Vite utifrån årliga nyckeltal</a:t>
            </a:r>
          </a:p>
          <a:p>
            <a:pPr>
              <a:lnSpc>
                <a:spcPct val="150000"/>
              </a:lnSpc>
              <a:spcBef>
                <a:spcPts val="0"/>
              </a:spcBef>
            </a:pPr>
            <a:r>
              <a:rPr lang="sv-SE" sz="1600" dirty="0" smtClean="0">
                <a:latin typeface="Arial" panose="020B0604020202020204" pitchFamily="34" charset="0"/>
                <a:cs typeface="Arial" panose="020B0604020202020204" pitchFamily="34" charset="0"/>
              </a:rPr>
              <a:t>Trafikföretaget väljer biodrivmedel</a:t>
            </a:r>
          </a:p>
          <a:p>
            <a:pPr>
              <a:lnSpc>
                <a:spcPct val="150000"/>
              </a:lnSpc>
            </a:pPr>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710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32" y="0"/>
            <a:ext cx="9564688"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ubrik 1"/>
          <p:cNvSpPr>
            <a:spLocks noGrp="1"/>
          </p:cNvSpPr>
          <p:nvPr>
            <p:ph type="title"/>
          </p:nvPr>
        </p:nvSpPr>
        <p:spPr>
          <a:xfrm>
            <a:off x="-96838" y="134542"/>
            <a:ext cx="8255186" cy="601265"/>
          </a:xfrm>
        </p:spPr>
        <p:txBody>
          <a:bodyPr>
            <a:normAutofit/>
          </a:bodyPr>
          <a:lstStyle/>
          <a:p>
            <a:pPr>
              <a:defRPr/>
            </a:pPr>
            <a:r>
              <a:rPr lang="sv-SE" altLang="sv-SE" sz="3200" b="1" dirty="0" smtClean="0">
                <a:solidFill>
                  <a:srgbClr val="FF0000"/>
                </a:solidFill>
                <a:effectLst>
                  <a:outerShdw blurRad="38100" dist="38100" dir="2700000" algn="tl">
                    <a:srgbClr val="000000">
                      <a:alpha val="43137"/>
                    </a:srgbClr>
                  </a:outerShdw>
                </a:effectLst>
                <a:latin typeface="Arial" charset="0"/>
              </a:rPr>
              <a:t>Samråd inför upphandling – Stort intresse! </a:t>
            </a:r>
          </a:p>
        </p:txBody>
      </p:sp>
      <p:sp>
        <p:nvSpPr>
          <p:cNvPr id="6148" name="Rubrik 1"/>
          <p:cNvSpPr txBox="1">
            <a:spLocks/>
          </p:cNvSpPr>
          <p:nvPr/>
        </p:nvSpPr>
        <p:spPr bwMode="auto">
          <a:xfrm>
            <a:off x="6575426" y="4457700"/>
            <a:ext cx="19462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ts val="600"/>
              </a:spcBef>
              <a:spcAft>
                <a:spcPts val="600"/>
              </a:spcAft>
              <a:buFont typeface="Arial" pitchFamily="34" charset="0"/>
              <a:buChar char="•"/>
              <a:defRPr sz="2000">
                <a:solidFill>
                  <a:schemeClr val="tx1"/>
                </a:solidFill>
                <a:latin typeface="Arial" pitchFamily="34" charset="0"/>
                <a:ea typeface="MS PGothic" pitchFamily="34" charset="-128"/>
              </a:defRPr>
            </a:lvl1pPr>
            <a:lvl2pPr marL="307975" indent="-128588" eaLnBrk="0" hangingPunct="0">
              <a:spcBef>
                <a:spcPts val="600"/>
              </a:spcBef>
              <a:spcAft>
                <a:spcPts val="600"/>
              </a:spcAft>
              <a:buFont typeface="Arial" pitchFamily="34" charset="0"/>
              <a:buChar char="•"/>
              <a:defRPr sz="1600">
                <a:solidFill>
                  <a:schemeClr val="tx1"/>
                </a:solidFill>
                <a:latin typeface="Arial" pitchFamily="34" charset="0"/>
                <a:ea typeface="MS PGothic" pitchFamily="34" charset="-128"/>
              </a:defRPr>
            </a:lvl2pPr>
            <a:lvl3pPr marL="444500" indent="-128588" eaLnBrk="0" hangingPunct="0">
              <a:spcBef>
                <a:spcPts val="600"/>
              </a:spcBef>
              <a:spcAft>
                <a:spcPts val="600"/>
              </a:spcAft>
              <a:buFont typeface="Arial" pitchFamily="34" charset="0"/>
              <a:buChar char="•"/>
              <a:defRPr sz="1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9pPr>
          </a:lstStyle>
          <a:p>
            <a:pPr algn="r">
              <a:spcBef>
                <a:spcPct val="0"/>
              </a:spcBef>
              <a:spcAft>
                <a:spcPct val="0"/>
              </a:spcAft>
              <a:buFontTx/>
              <a:buNone/>
            </a:pPr>
            <a:r>
              <a:rPr lang="sv-SE" altLang="sv-SE" b="1" dirty="0">
                <a:solidFill>
                  <a:srgbClr val="C00000"/>
                </a:solidFill>
              </a:rPr>
              <a:t>Skånetrafiken</a:t>
            </a:r>
            <a:endParaRPr lang="sv-SE" altLang="sv-SE" dirty="0">
              <a:solidFill>
                <a:srgbClr val="C00000"/>
              </a:solidFill>
            </a:endParaRPr>
          </a:p>
        </p:txBody>
      </p:sp>
      <p:sp>
        <p:nvSpPr>
          <p:cNvPr id="6" name="Rektangel 5"/>
          <p:cNvSpPr/>
          <p:nvPr/>
        </p:nvSpPr>
        <p:spPr>
          <a:xfrm>
            <a:off x="66675" y="907256"/>
            <a:ext cx="5158468" cy="3721894"/>
          </a:xfrm>
          <a:prstGeom prst="rect">
            <a:avLst/>
          </a:prstGeom>
          <a:solidFill>
            <a:schemeClr val="bg1">
              <a:lumMod val="75000"/>
              <a:alpha val="69000"/>
            </a:schemeClr>
          </a:solidFill>
          <a:effectLst>
            <a:outerShdw blurRad="40000" dist="23000" dir="5400000" rotWithShape="0">
              <a:srgbClr val="000000">
                <a:alpha val="35000"/>
              </a:srgbClr>
            </a:outerShdw>
            <a:softEdge rad="127000"/>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sv-SE" dirty="0"/>
          </a:p>
        </p:txBody>
      </p:sp>
      <p:sp>
        <p:nvSpPr>
          <p:cNvPr id="6152" name="Platshållare för innehåll 3"/>
          <p:cNvSpPr>
            <a:spLocks noGrp="1"/>
          </p:cNvSpPr>
          <p:nvPr>
            <p:ph sz="half" idx="1"/>
          </p:nvPr>
        </p:nvSpPr>
        <p:spPr>
          <a:xfrm>
            <a:off x="0" y="1104405"/>
            <a:ext cx="8107363" cy="3696195"/>
          </a:xfrm>
        </p:spPr>
        <p:txBody>
          <a:bodyPr/>
          <a:lstStyle/>
          <a:p>
            <a:r>
              <a:rPr lang="sv-SE" altLang="sv-SE" sz="2400" b="1" dirty="0" smtClean="0">
                <a:solidFill>
                  <a:schemeClr val="bg1"/>
                </a:solidFill>
                <a:latin typeface="Arial" pitchFamily="34" charset="0"/>
              </a:rPr>
              <a:t>Inledning 										 </a:t>
            </a:r>
          </a:p>
          <a:p>
            <a:r>
              <a:rPr lang="sv-SE" altLang="sv-SE" sz="2400" b="1" dirty="0" smtClean="0">
                <a:solidFill>
                  <a:schemeClr val="bg1"/>
                </a:solidFill>
                <a:latin typeface="Arial" pitchFamily="34" charset="0"/>
              </a:rPr>
              <a:t>Samverkansdokument 						</a:t>
            </a:r>
          </a:p>
          <a:p>
            <a:r>
              <a:rPr lang="sv-SE" altLang="sv-SE" sz="2400" b="1" dirty="0" smtClean="0">
                <a:solidFill>
                  <a:schemeClr val="bg1"/>
                </a:solidFill>
                <a:latin typeface="Arial" pitchFamily="34" charset="0"/>
              </a:rPr>
              <a:t>Fikapaus 										</a:t>
            </a:r>
          </a:p>
          <a:p>
            <a:r>
              <a:rPr lang="sv-SE" altLang="sv-SE" sz="2400" b="1" dirty="0" smtClean="0">
                <a:solidFill>
                  <a:schemeClr val="bg1"/>
                </a:solidFill>
                <a:latin typeface="Arial" pitchFamily="34" charset="0"/>
              </a:rPr>
              <a:t>Beskrivning av trafik/avtal 					</a:t>
            </a:r>
          </a:p>
          <a:p>
            <a:r>
              <a:rPr lang="sv-SE" altLang="sv-SE" sz="2400" b="1" dirty="0" smtClean="0">
                <a:solidFill>
                  <a:schemeClr val="bg1"/>
                </a:solidFill>
                <a:latin typeface="Arial" pitchFamily="34" charset="0"/>
              </a:rPr>
              <a:t>Avslutning och tidsplan</a:t>
            </a:r>
          </a:p>
          <a:p>
            <a:r>
              <a:rPr lang="sv-SE" altLang="sv-SE" sz="2400" b="1" dirty="0" smtClean="0">
                <a:solidFill>
                  <a:schemeClr val="bg1"/>
                </a:solidFill>
                <a:latin typeface="Arial" pitchFamily="34" charset="0"/>
              </a:rPr>
              <a:t>Kommersiella intresse</a:t>
            </a:r>
            <a:r>
              <a:rPr lang="sv-SE" altLang="sv-SE" sz="2400" b="1" dirty="0" smtClean="0">
                <a:solidFill>
                  <a:srgbClr val="002060"/>
                </a:solidFill>
                <a:latin typeface="Arial" pitchFamily="34" charset="0"/>
              </a:rPr>
              <a:t>					</a:t>
            </a:r>
          </a:p>
        </p:txBody>
      </p:sp>
    </p:spTree>
    <p:extLst>
      <p:ext uri="{BB962C8B-B14F-4D97-AF65-F5344CB8AC3E}">
        <p14:creationId xmlns:p14="http://schemas.microsoft.com/office/powerpoint/2010/main" val="9796160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42852" y="1656280"/>
            <a:ext cx="7358721" cy="857250"/>
          </a:xfrm>
        </p:spPr>
        <p:txBody>
          <a:bodyPr>
            <a:normAutofit/>
          </a:bodyPr>
          <a:lstStyle/>
          <a:p>
            <a:r>
              <a:rPr lang="sv-SE" sz="3200" dirty="0" smtClean="0"/>
              <a:t>Slutföra …….knyta ihop säcken</a:t>
            </a:r>
            <a:endParaRPr lang="sv-SE" sz="3200" dirty="0"/>
          </a:p>
        </p:txBody>
      </p:sp>
    </p:spTree>
    <p:extLst>
      <p:ext uri="{BB962C8B-B14F-4D97-AF65-F5344CB8AC3E}">
        <p14:creationId xmlns:p14="http://schemas.microsoft.com/office/powerpoint/2010/main" val="3437464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95351" y="1549402"/>
            <a:ext cx="7358721" cy="857250"/>
          </a:xfrm>
        </p:spPr>
        <p:txBody>
          <a:bodyPr>
            <a:normAutofit/>
          </a:bodyPr>
          <a:lstStyle/>
          <a:p>
            <a:r>
              <a:rPr lang="sv-SE" sz="3200" b="1" dirty="0" smtClean="0"/>
              <a:t>Det interna arbetet….. Utvärdera</a:t>
            </a:r>
            <a:endParaRPr lang="sv-SE" sz="3200" b="1" dirty="0"/>
          </a:p>
        </p:txBody>
      </p:sp>
    </p:spTree>
    <p:extLst>
      <p:ext uri="{BB962C8B-B14F-4D97-AF65-F5344CB8AC3E}">
        <p14:creationId xmlns:p14="http://schemas.microsoft.com/office/powerpoint/2010/main" val="1303825280"/>
      </p:ext>
    </p:extLst>
  </p:cSld>
  <p:clrMapOvr>
    <a:masterClrMapping/>
  </p:clrMapOvr>
</p:sld>
</file>

<file path=ppt/theme/theme1.xml><?xml version="1.0" encoding="utf-8"?>
<a:theme xmlns:a="http://schemas.openxmlformats.org/drawingml/2006/main" name="2015-02 PPT mall n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2015-02 PPT mall ny</Template>
  <TotalTime>1044</TotalTime>
  <Words>944</Words>
  <Application>Microsoft Office PowerPoint</Application>
  <PresentationFormat>Bildspel på skärmen (16:9)</PresentationFormat>
  <Paragraphs>114</Paragraphs>
  <Slides>13</Slides>
  <Notes>12</Notes>
  <HiddenSlides>0</HiddenSlides>
  <MMClips>0</MMClips>
  <ScaleCrop>false</ScaleCrop>
  <HeadingPairs>
    <vt:vector size="4" baseType="variant">
      <vt:variant>
        <vt:lpstr>Tema</vt:lpstr>
      </vt:variant>
      <vt:variant>
        <vt:i4>1</vt:i4>
      </vt:variant>
      <vt:variant>
        <vt:lpstr>Bildrubriker</vt:lpstr>
      </vt:variant>
      <vt:variant>
        <vt:i4>13</vt:i4>
      </vt:variant>
    </vt:vector>
  </HeadingPairs>
  <TitlesOfParts>
    <vt:vector size="14" baseType="lpstr">
      <vt:lpstr>2015-02 PPT mall ny</vt:lpstr>
      <vt:lpstr> En lyckad trafikupphandling- så gjorde vi!   2015-11-26</vt:lpstr>
      <vt:lpstr>PowerPoint-presentation</vt:lpstr>
      <vt:lpstr>PowerPoint-presentation</vt:lpstr>
      <vt:lpstr>Stor översyn under 2014</vt:lpstr>
      <vt:lpstr>Turné</vt:lpstr>
      <vt:lpstr>Vi arbetade utifrån att…….vår målbild</vt:lpstr>
      <vt:lpstr>Samråd inför upphandling – Stort intresse! </vt:lpstr>
      <vt:lpstr>Slutföra …….knyta ihop säcken</vt:lpstr>
      <vt:lpstr>Det interna arbetet….. Utvärdera</vt:lpstr>
      <vt:lpstr>Skarp läge…….</vt:lpstr>
      <vt:lpstr>Spänd väntan………….Överprövning???</vt:lpstr>
      <vt:lpstr>Vår sammanfattning </vt:lpstr>
      <vt:lpstr>TACK !</vt:lpstr>
    </vt:vector>
  </TitlesOfParts>
  <Company>Skånetrafiken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Välkommen ombord  på  vår varumärkesresa!  Kundtjänst Malmö 2015-03-11</dc:title>
  <dc:creator>Malin Hult</dc:creator>
  <cp:lastModifiedBy>Ewa Rosén</cp:lastModifiedBy>
  <cp:revision>101</cp:revision>
  <dcterms:created xsi:type="dcterms:W3CDTF">2015-03-10T15:11:22Z</dcterms:created>
  <dcterms:modified xsi:type="dcterms:W3CDTF">2015-11-26T07:46:24Z</dcterms:modified>
</cp:coreProperties>
</file>