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287" r:id="rId4"/>
    <p:sldId id="294" r:id="rId5"/>
    <p:sldId id="258" r:id="rId6"/>
    <p:sldId id="259" r:id="rId7"/>
    <p:sldId id="307" r:id="rId8"/>
    <p:sldId id="300" r:id="rId9"/>
    <p:sldId id="301" r:id="rId10"/>
    <p:sldId id="303" r:id="rId11"/>
    <p:sldId id="313" r:id="rId12"/>
    <p:sldId id="286" r:id="rId13"/>
    <p:sldId id="310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56" autoAdjust="0"/>
  </p:normalViewPr>
  <p:slideViewPr>
    <p:cSldViewPr showGuides="1"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543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82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20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1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42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330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29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576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522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7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450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130C5-E1CD-40B1-9069-F05CA5E8A260}" type="datetimeFigureOut">
              <a:rPr lang="sv-SE" smtClean="0"/>
              <a:t>2015-11-30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B4B7-00D8-4B0A-8EB4-A24016DFD7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15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Avtalsprocesserna.docx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/>
              <a:t>Välkommen till </a:t>
            </a:r>
            <a:r>
              <a:rPr lang="sv-SE" b="1" dirty="0" err="1" smtClean="0"/>
              <a:t>KollAs</a:t>
            </a:r>
            <a:r>
              <a:rPr lang="sv-SE" b="1" dirty="0" smtClean="0"/>
              <a:t> Årskonferens 2015</a:t>
            </a:r>
            <a:endParaRPr lang="sv-SE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334" y="4649155"/>
            <a:ext cx="5861018" cy="13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3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2813" y="2416152"/>
            <a:ext cx="8120062" cy="3710011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www.svenskkollektivtrafik.se/partnersamverkan/Avtalsprocessen</a:t>
            </a:r>
            <a:r>
              <a:rPr lang="sv-SE" dirty="0"/>
              <a:t>/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i="1" dirty="0" smtClean="0">
                <a:hlinkClick r:id="rId2" action="ppaction://hlinkfile"/>
              </a:rPr>
              <a:t>Avtalsprocesserna</a:t>
            </a:r>
            <a:endParaRPr lang="sv-SE" i="1" dirty="0"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4815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Avtalstyper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47664" y="1577975"/>
            <a:ext cx="8172400" cy="4525963"/>
          </a:xfrm>
        </p:spPr>
        <p:txBody>
          <a:bodyPr>
            <a:normAutofit/>
          </a:bodyPr>
          <a:lstStyle/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tjänstekoncessionsavtal, </a:t>
            </a: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r</a:t>
            </a:r>
            <a:r>
              <a:rPr lang="sv-SE" sz="2800" dirty="0" smtClean="0">
                <a:ea typeface="Calibri"/>
                <a:cs typeface="Times New Roman"/>
              </a:rPr>
              <a:t>esandeincitamentsavtal,</a:t>
            </a:r>
            <a:endParaRPr lang="sv-SE" sz="2800" dirty="0"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produktionsavtal </a:t>
            </a: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avtal för anropsstyrd </a:t>
            </a:r>
            <a:r>
              <a:rPr lang="sv-SE" sz="2800" dirty="0" smtClean="0">
                <a:ea typeface="Calibri"/>
                <a:cs typeface="Times New Roman"/>
              </a:rPr>
              <a:t>trafik </a:t>
            </a:r>
          </a:p>
          <a:p>
            <a:pPr lvl="0">
              <a:buFont typeface="Symbol"/>
              <a:buChar char=""/>
            </a:pPr>
            <a:endParaRPr lang="sv-SE" sz="2800" dirty="0"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sv-SE" sz="2800" dirty="0" smtClean="0">
                <a:ea typeface="Calibri"/>
                <a:cs typeface="Times New Roman"/>
              </a:rPr>
              <a:t>samverkansavtal</a:t>
            </a:r>
            <a:endParaRPr lang="sv-SE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9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sv-SE" b="1" dirty="0" smtClean="0"/>
              <a:t>Handlingar </a:t>
            </a:r>
            <a:r>
              <a:rPr lang="sv-SE" b="1" dirty="0"/>
              <a:t>i ett trafikavtal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064896" cy="410445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v-SE" dirty="0">
                <a:solidFill>
                  <a:schemeClr val="tx1"/>
                </a:solidFill>
              </a:rPr>
              <a:t>• </a:t>
            </a:r>
            <a:r>
              <a:rPr lang="sv-SE" b="1" dirty="0">
                <a:solidFill>
                  <a:schemeClr val="tx1"/>
                </a:solidFill>
              </a:rPr>
              <a:t>Avtal: H1</a:t>
            </a:r>
            <a:r>
              <a:rPr lang="sv-SE" dirty="0">
                <a:solidFill>
                  <a:schemeClr val="tx1"/>
                </a:solidFill>
              </a:rPr>
              <a:t> eller H2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• </a:t>
            </a:r>
            <a:r>
              <a:rPr lang="sv-SE" b="1" dirty="0">
                <a:solidFill>
                  <a:schemeClr val="tx1"/>
                </a:solidFill>
              </a:rPr>
              <a:t>Allmänna villkor: </a:t>
            </a:r>
            <a:r>
              <a:rPr lang="sv-SE" dirty="0">
                <a:solidFill>
                  <a:schemeClr val="tx1"/>
                </a:solidFill>
              </a:rPr>
              <a:t>H3, </a:t>
            </a:r>
            <a:r>
              <a:rPr lang="sv-SE" b="1" dirty="0">
                <a:solidFill>
                  <a:schemeClr val="tx1"/>
                </a:solidFill>
              </a:rPr>
              <a:t>H4</a:t>
            </a:r>
            <a:r>
              <a:rPr lang="sv-SE" dirty="0">
                <a:solidFill>
                  <a:schemeClr val="tx1"/>
                </a:solidFill>
              </a:rPr>
              <a:t> eller </a:t>
            </a:r>
            <a:r>
              <a:rPr lang="sv-SE" b="1" dirty="0">
                <a:solidFill>
                  <a:schemeClr val="tx1"/>
                </a:solidFill>
              </a:rPr>
              <a:t>H5</a:t>
            </a:r>
            <a:r>
              <a:rPr lang="sv-SE" dirty="0">
                <a:solidFill>
                  <a:schemeClr val="tx1"/>
                </a:solidFill>
              </a:rPr>
              <a:t/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• </a:t>
            </a:r>
            <a:r>
              <a:rPr lang="sv-SE" b="1" dirty="0">
                <a:solidFill>
                  <a:schemeClr val="tx1"/>
                </a:solidFill>
              </a:rPr>
              <a:t>Trafikbeskrivning: </a:t>
            </a:r>
            <a:endParaRPr lang="sv-SE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  H6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b="1" dirty="0">
                <a:solidFill>
                  <a:schemeClr val="tx1"/>
                </a:solidFill>
              </a:rPr>
              <a:t>H7</a:t>
            </a:r>
            <a:r>
              <a:rPr lang="sv-SE" dirty="0">
                <a:solidFill>
                  <a:schemeClr val="tx1"/>
                </a:solidFill>
              </a:rPr>
              <a:t>, H8, </a:t>
            </a:r>
            <a:r>
              <a:rPr lang="sv-SE" dirty="0" smtClean="0">
                <a:solidFill>
                  <a:schemeClr val="tx1"/>
                </a:solidFill>
              </a:rPr>
              <a:t>H9, H10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dirty="0" smtClean="0">
                <a:solidFill>
                  <a:schemeClr val="tx1"/>
                </a:solidFill>
              </a:rPr>
              <a:t>H11 eller </a:t>
            </a:r>
            <a:r>
              <a:rPr lang="sv-SE" dirty="0">
                <a:solidFill>
                  <a:schemeClr val="tx1"/>
                </a:solidFill>
              </a:rPr>
              <a:t>H12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• </a:t>
            </a:r>
            <a:r>
              <a:rPr lang="sv-SE" b="1" dirty="0">
                <a:solidFill>
                  <a:schemeClr val="tx1"/>
                </a:solidFill>
              </a:rPr>
              <a:t>Prisbilaga: </a:t>
            </a:r>
            <a:endParaRPr lang="sv-SE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   H13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b="1" dirty="0">
                <a:solidFill>
                  <a:schemeClr val="tx1"/>
                </a:solidFill>
              </a:rPr>
              <a:t>H14,</a:t>
            </a:r>
            <a:r>
              <a:rPr lang="sv-SE" dirty="0">
                <a:solidFill>
                  <a:schemeClr val="tx1"/>
                </a:solidFill>
              </a:rPr>
              <a:t> H15, H16, H17, H18 eller </a:t>
            </a:r>
            <a:r>
              <a:rPr lang="sv-SE" b="1" dirty="0">
                <a:solidFill>
                  <a:schemeClr val="tx1"/>
                </a:solidFill>
              </a:rPr>
              <a:t>H19</a:t>
            </a:r>
            <a:r>
              <a:rPr lang="sv-SE" dirty="0">
                <a:solidFill>
                  <a:schemeClr val="tx1"/>
                </a:solidFill>
              </a:rPr>
              <a:t/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• </a:t>
            </a:r>
            <a:r>
              <a:rPr lang="sv-SE" b="1" dirty="0">
                <a:solidFill>
                  <a:schemeClr val="tx1"/>
                </a:solidFill>
              </a:rPr>
              <a:t>Samverkansavtal: H20</a:t>
            </a:r>
          </a:p>
          <a:p>
            <a:pPr algn="l"/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9756" y="116632"/>
            <a:ext cx="945079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450215" algn="l"/>
              </a:tabLst>
            </a:pPr>
            <a:r>
              <a:rPr lang="sv-SE" sz="2800" b="1" dirty="0">
                <a:latin typeface="Cambria"/>
                <a:ea typeface="MS Mincho"/>
                <a:cs typeface="Times New Roman"/>
              </a:rPr>
              <a:t>Årskonferensen 26 november 2015</a:t>
            </a:r>
            <a:r>
              <a:rPr lang="sv-SE" sz="2800" b="1" dirty="0">
                <a:latin typeface="Cambria"/>
                <a:ea typeface="Cambria"/>
                <a:cs typeface="Arial"/>
              </a:rPr>
              <a:t> - Program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sv-SE" dirty="0">
                <a:latin typeface="Arial"/>
                <a:ea typeface="Cambria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09.30	Kaffe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10.00 	Stefan Sedin hälsar välkommen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10.10	Dagens program, remiss mm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 marL="540385" indent="-540385"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10.20	Avtalsprocesserna för Allmän Kollektivtrafik och Anropsstyrd Trafik, </a:t>
            </a:r>
            <a:endParaRPr lang="sv-SE" dirty="0" smtClean="0">
              <a:latin typeface="Arial"/>
              <a:ea typeface="MS Mincho"/>
              <a:cs typeface="Times New Roman"/>
            </a:endParaRPr>
          </a:p>
          <a:p>
            <a:pPr marL="540385" indent="-540385"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	</a:t>
            </a:r>
            <a:r>
              <a:rPr lang="sv-SE" dirty="0" smtClean="0">
                <a:latin typeface="Arial"/>
                <a:ea typeface="MS Mincho"/>
                <a:cs typeface="Times New Roman"/>
              </a:rPr>
              <a:t>	Håkan </a:t>
            </a:r>
            <a:r>
              <a:rPr lang="sv-SE" dirty="0">
                <a:latin typeface="Arial"/>
                <a:ea typeface="MS Mincho"/>
                <a:cs typeface="Times New Roman"/>
              </a:rPr>
              <a:t>Bergqvist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11.00 	Partnersamverkan Västtrafik och </a:t>
            </a:r>
            <a:r>
              <a:rPr lang="sv-SE" dirty="0" err="1">
                <a:latin typeface="Arial"/>
                <a:ea typeface="MS Mincho"/>
                <a:cs typeface="Times New Roman"/>
              </a:rPr>
              <a:t>Keolis</a:t>
            </a:r>
            <a:r>
              <a:rPr lang="sv-SE" dirty="0">
                <a:latin typeface="Arial"/>
                <a:ea typeface="MS Mincho"/>
                <a:cs typeface="Times New Roman"/>
              </a:rPr>
              <a:t> – Här står vi idag! </a:t>
            </a:r>
            <a:r>
              <a:rPr lang="sv-SE" sz="2000" dirty="0" smtClean="0">
                <a:latin typeface="Cambria"/>
                <a:ea typeface="MS Mincho"/>
                <a:cs typeface="Times New Roman"/>
              </a:rPr>
              <a:t> </a:t>
            </a:r>
            <a:r>
              <a:rPr lang="sv-SE" dirty="0" smtClean="0">
                <a:latin typeface="Arial"/>
                <a:ea typeface="MS Mincho"/>
                <a:cs typeface="Times New Roman"/>
              </a:rPr>
              <a:t>Västtrafik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11.40 	Avtalens uppbyggnad i olika delar och bilagor, Lars Annerberg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12.00 	Lunch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 marL="540385" indent="-540385"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13.00	Allmänna Villkor för Allmän Kollektivtrafik och Anropsstyrd Trafik, Prisbilagor </a:t>
            </a:r>
            <a:endParaRPr lang="sv-SE" dirty="0" smtClean="0">
              <a:latin typeface="Arial"/>
              <a:ea typeface="MS Mincho"/>
              <a:cs typeface="Times New Roman"/>
            </a:endParaRPr>
          </a:p>
          <a:p>
            <a:pPr marL="540385" indent="-540385"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	</a:t>
            </a:r>
            <a:r>
              <a:rPr lang="sv-SE" dirty="0" smtClean="0">
                <a:latin typeface="Arial"/>
                <a:ea typeface="MS Mincho"/>
                <a:cs typeface="Times New Roman"/>
              </a:rPr>
              <a:t>	samt </a:t>
            </a:r>
            <a:r>
              <a:rPr lang="sv-SE" dirty="0">
                <a:latin typeface="Arial"/>
                <a:ea typeface="MS Mincho"/>
                <a:cs typeface="Times New Roman"/>
              </a:rPr>
              <a:t>Trafikbeskrivningar, Håkan Bergqvist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14.15	En lyckad trafikupphandling – så gjorde vi. Skånetrafiken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 </a:t>
            </a:r>
            <a:endParaRPr lang="sv-SE" sz="2000" dirty="0">
              <a:latin typeface="Cambria"/>
              <a:ea typeface="MS Mincho"/>
              <a:cs typeface="Times New Roman"/>
            </a:endParaRPr>
          </a:p>
          <a:p>
            <a:pPr>
              <a:spcAft>
                <a:spcPts val="0"/>
              </a:spcAft>
              <a:tabLst>
                <a:tab pos="540385" algn="l"/>
              </a:tabLst>
            </a:pPr>
            <a:r>
              <a:rPr lang="sv-SE" dirty="0">
                <a:latin typeface="Arial"/>
                <a:ea typeface="MS Mincho"/>
                <a:cs typeface="Times New Roman"/>
              </a:rPr>
              <a:t>14.45 </a:t>
            </a:r>
            <a:r>
              <a:rPr lang="sv-SE" dirty="0" smtClean="0">
                <a:latin typeface="Arial"/>
                <a:ea typeface="MS Mincho"/>
                <a:cs typeface="Times New Roman"/>
              </a:rPr>
              <a:t>–15.00 Summering </a:t>
            </a:r>
            <a:r>
              <a:rPr lang="sv-SE" dirty="0">
                <a:latin typeface="Arial"/>
                <a:ea typeface="MS Mincho"/>
                <a:cs typeface="Times New Roman"/>
              </a:rPr>
              <a:t>och </a:t>
            </a:r>
            <a:r>
              <a:rPr lang="sv-SE" dirty="0" smtClean="0">
                <a:latin typeface="Arial"/>
                <a:ea typeface="MS Mincho"/>
                <a:cs typeface="Times New Roman"/>
              </a:rPr>
              <a:t>kaffe</a:t>
            </a:r>
            <a:endParaRPr lang="sv-SE" sz="2000" dirty="0">
              <a:latin typeface="Cambria"/>
              <a:ea typeface="MS Mincho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94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6092" y="692696"/>
            <a:ext cx="8277908" cy="35283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36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sv-SE" sz="3600" b="1" dirty="0" smtClean="0">
                <a:latin typeface="Arial" pitchFamily="34" charset="0"/>
                <a:cs typeface="Arial" pitchFamily="34" charset="0"/>
              </a:rPr>
              <a:t>        Kollektivtrafikens Avtalskommitté</a:t>
            </a:r>
          </a:p>
          <a:p>
            <a:pPr marL="0" indent="0" algn="ctr">
              <a:buNone/>
            </a:pPr>
            <a:r>
              <a:rPr lang="sv-SE" sz="4400" b="1" dirty="0" err="1" smtClean="0">
                <a:latin typeface="Arial" pitchFamily="34" charset="0"/>
                <a:cs typeface="Arial" pitchFamily="34" charset="0"/>
              </a:rPr>
              <a:t>KollA</a:t>
            </a:r>
            <a:endParaRPr lang="sv-SE" sz="4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v-SE" sz="4400" b="1" dirty="0" smtClean="0"/>
          </a:p>
          <a:p>
            <a:pPr marL="0" indent="0" algn="ctr">
              <a:buNone/>
            </a:pPr>
            <a:r>
              <a:rPr lang="sv-SE" sz="3600" b="1" dirty="0" smtClean="0"/>
              <a:t>Permanent </a:t>
            </a:r>
            <a:r>
              <a:rPr lang="sv-SE" sz="3600" b="1" dirty="0"/>
              <a:t>kommitté </a:t>
            </a:r>
            <a:br>
              <a:rPr lang="sv-SE" sz="3600" b="1" dirty="0"/>
            </a:br>
            <a:r>
              <a:rPr lang="sv-SE" sz="3600" b="1" dirty="0"/>
              <a:t>bildad 2013</a:t>
            </a:r>
            <a:endParaRPr lang="sv-SE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sv-SE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sv-SE" sz="3600" b="1" dirty="0" smtClean="0">
                <a:latin typeface="Arial" pitchFamily="34" charset="0"/>
                <a:cs typeface="Arial" pitchFamily="34" charset="0"/>
              </a:rPr>
              <a:t>underställd</a:t>
            </a:r>
            <a:endParaRPr lang="sv-SE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334" y="4649155"/>
            <a:ext cx="5861018" cy="13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6875" y="764704"/>
            <a:ext cx="8735005" cy="794259"/>
          </a:xfrm>
        </p:spPr>
        <p:txBody>
          <a:bodyPr>
            <a:noAutofit/>
          </a:bodyPr>
          <a:lstStyle/>
          <a:p>
            <a:r>
              <a:rPr lang="sv-SE" b="1" dirty="0" smtClean="0"/>
              <a:t>Kollektivtrafikens avtalskommitté</a:t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2813" y="994492"/>
            <a:ext cx="8120062" cy="5131671"/>
          </a:xfrm>
        </p:spPr>
        <p:txBody>
          <a:bodyPr/>
          <a:lstStyle/>
          <a:p>
            <a:pPr marL="0" indent="0">
              <a:buNone/>
            </a:pPr>
            <a:r>
              <a:rPr lang="sv-SE" sz="1700" b="1" dirty="0" smtClean="0"/>
              <a:t>Ordförande:</a:t>
            </a:r>
            <a:r>
              <a:rPr lang="sv-SE" sz="1700" dirty="0"/>
              <a:t> </a:t>
            </a:r>
            <a:r>
              <a:rPr lang="sv-SE" sz="1700" dirty="0" smtClean="0"/>
              <a:t>Håkan Bergqvist</a:t>
            </a:r>
            <a:endParaRPr lang="sv-SE" sz="17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700" b="1" dirty="0" smtClean="0"/>
              <a:t>SKL:</a:t>
            </a:r>
            <a:r>
              <a:rPr lang="sv-SE" sz="1700" dirty="0"/>
              <a:t> </a:t>
            </a:r>
            <a:r>
              <a:rPr lang="sv-SE" sz="1700" dirty="0" smtClean="0"/>
              <a:t>Ordinarie ledamot Magnus Ljung, SKL</a:t>
            </a:r>
            <a:endParaRPr lang="sv-SE" sz="1700" dirty="0"/>
          </a:p>
          <a:p>
            <a:pPr marL="0" indent="0">
              <a:buNone/>
            </a:pPr>
            <a:r>
              <a:rPr lang="sv-SE" sz="1700" dirty="0"/>
              <a:t>	</a:t>
            </a:r>
            <a:r>
              <a:rPr lang="sv-SE" sz="1700" dirty="0" smtClean="0"/>
              <a:t>Suppleant </a:t>
            </a:r>
            <a:r>
              <a:rPr lang="sv-SE" sz="1700" dirty="0"/>
              <a:t>Henrik </a:t>
            </a:r>
            <a:r>
              <a:rPr lang="sv-SE" sz="1700" dirty="0" err="1"/>
              <a:t>Sollenborn</a:t>
            </a:r>
            <a:r>
              <a:rPr lang="sv-SE" sz="1700" dirty="0"/>
              <a:t>, </a:t>
            </a:r>
            <a:r>
              <a:rPr lang="sv-SE" sz="1700" dirty="0" smtClean="0"/>
              <a:t>Kommunalförbundet </a:t>
            </a:r>
            <a:r>
              <a:rPr lang="sv-SE" sz="1700" dirty="0"/>
              <a:t>Sörmlands </a:t>
            </a:r>
            <a:r>
              <a:rPr lang="sv-SE" sz="1700" dirty="0" smtClean="0"/>
              <a:t>	Kollektivtrafikmyndighet</a:t>
            </a:r>
            <a:r>
              <a:rPr lang="sv-SE" sz="1700" dirty="0"/>
              <a:t>, Länstrafiken Sörmland</a:t>
            </a:r>
            <a:endParaRPr lang="sv-SE" sz="17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700" b="1" dirty="0" smtClean="0"/>
              <a:t>Svensk Kollektivtrafik:</a:t>
            </a:r>
            <a:r>
              <a:rPr lang="sv-SE" sz="1700" dirty="0"/>
              <a:t> </a:t>
            </a:r>
            <a:r>
              <a:rPr lang="sv-SE" sz="1700" dirty="0" smtClean="0"/>
              <a:t>Ordinarie ledamot Johan Wadman, RKM Uppsala län</a:t>
            </a:r>
          </a:p>
          <a:p>
            <a:pPr marL="0" lvl="0" indent="0">
              <a:buNone/>
            </a:pPr>
            <a:r>
              <a:rPr lang="sv-SE" sz="1700" dirty="0" smtClean="0"/>
              <a:t>	Suppleant Matti Lahtinen, Västtrafik AB </a:t>
            </a:r>
            <a:endParaRPr lang="sv-SE" sz="1700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700" b="1" dirty="0" smtClean="0"/>
              <a:t>Svenska Taxiförbundet: </a:t>
            </a:r>
            <a:r>
              <a:rPr lang="sv-SE" sz="1700" dirty="0" smtClean="0"/>
              <a:t>Ordinarie ledamot Anders Berge</a:t>
            </a:r>
          </a:p>
          <a:p>
            <a:pPr marL="0" indent="0">
              <a:buNone/>
            </a:pPr>
            <a:r>
              <a:rPr lang="sv-SE" sz="1700" dirty="0" smtClean="0"/>
              <a:t>	Suppleant </a:t>
            </a:r>
            <a:r>
              <a:rPr lang="sv-SE" sz="1700" dirty="0" err="1"/>
              <a:t>Ejert</a:t>
            </a:r>
            <a:r>
              <a:rPr lang="sv-SE" sz="1700" dirty="0"/>
              <a:t> </a:t>
            </a:r>
            <a:r>
              <a:rPr lang="sv-SE" sz="1700" dirty="0" err="1"/>
              <a:t>Seijboldt</a:t>
            </a:r>
            <a:r>
              <a:rPr lang="sv-SE" sz="1700" dirty="0" smtClean="0"/>
              <a:t>  </a:t>
            </a:r>
            <a:endParaRPr lang="sv-SE" sz="1700" b="1" dirty="0" smtClean="0"/>
          </a:p>
          <a:p>
            <a:r>
              <a:rPr lang="sv-SE" sz="1700" b="1" dirty="0" smtClean="0"/>
              <a:t>Branschföreningen Tågoperatörerna: </a:t>
            </a:r>
            <a:r>
              <a:rPr lang="sv-SE" sz="1700" dirty="0" smtClean="0"/>
              <a:t>Ordinarie ledamot </a:t>
            </a:r>
            <a:r>
              <a:rPr lang="sv-SE" sz="1700" dirty="0"/>
              <a:t>Caroline </a:t>
            </a:r>
            <a:r>
              <a:rPr lang="sv-SE" sz="1700" dirty="0" smtClean="0"/>
              <a:t>Åstrand </a:t>
            </a:r>
          </a:p>
          <a:p>
            <a:pPr marL="0" indent="0">
              <a:buNone/>
            </a:pPr>
            <a:r>
              <a:rPr lang="sv-SE" sz="1700"/>
              <a:t>	</a:t>
            </a:r>
            <a:r>
              <a:rPr lang="sv-SE" sz="1700" smtClean="0"/>
              <a:t>(Dan Olofsson), </a:t>
            </a:r>
            <a:r>
              <a:rPr lang="sv-SE" sz="1700" dirty="0"/>
              <a:t>SJ </a:t>
            </a:r>
            <a:endParaRPr lang="sv-SE" sz="1700" dirty="0" smtClean="0"/>
          </a:p>
          <a:p>
            <a:pPr marL="0" indent="0">
              <a:buNone/>
            </a:pPr>
            <a:r>
              <a:rPr lang="sv-SE" sz="1700" dirty="0"/>
              <a:t>	</a:t>
            </a:r>
            <a:r>
              <a:rPr lang="sv-SE" sz="1700" dirty="0" smtClean="0"/>
              <a:t>Suppleant </a:t>
            </a:r>
            <a:r>
              <a:rPr lang="sv-SE" sz="1800" dirty="0"/>
              <a:t>Mattias </a:t>
            </a:r>
            <a:r>
              <a:rPr lang="sv-SE" sz="1800" dirty="0" smtClean="0"/>
              <a:t>Bamberger</a:t>
            </a:r>
            <a:r>
              <a:rPr lang="sv-SE" sz="1700" dirty="0" smtClean="0"/>
              <a:t>, </a:t>
            </a:r>
            <a:r>
              <a:rPr lang="sv-SE" sz="1700" dirty="0" err="1" smtClean="0"/>
              <a:t>Transdev</a:t>
            </a:r>
            <a:endParaRPr lang="sv-SE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700" b="1" dirty="0" smtClean="0"/>
              <a:t>Sveriges Bussföretag: </a:t>
            </a:r>
            <a:r>
              <a:rPr lang="sv-SE" sz="1700" dirty="0" smtClean="0"/>
              <a:t>Ordinarie ledamot Henrik Birath, </a:t>
            </a:r>
            <a:r>
              <a:rPr lang="sv-SE" sz="1700" dirty="0" err="1" smtClean="0"/>
              <a:t>Nobina</a:t>
            </a:r>
            <a:endParaRPr lang="sv-SE" sz="1700" dirty="0" smtClean="0"/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err="1" smtClean="0"/>
              <a:t>Suppleant</a:t>
            </a:r>
            <a:r>
              <a:rPr lang="en-US" sz="1700" dirty="0" smtClean="0"/>
              <a:t> Lars </a:t>
            </a:r>
            <a:r>
              <a:rPr lang="en-US" sz="1700" dirty="0" err="1" smtClean="0"/>
              <a:t>Annerberg</a:t>
            </a:r>
            <a:r>
              <a:rPr lang="en-US" sz="1700" dirty="0" smtClean="0"/>
              <a:t>, </a:t>
            </a:r>
            <a:r>
              <a:rPr lang="en-US" sz="1700" dirty="0" err="1" smtClean="0"/>
              <a:t>Sveriges</a:t>
            </a:r>
            <a:r>
              <a:rPr lang="en-US" sz="1700" dirty="0" smtClean="0"/>
              <a:t> </a:t>
            </a:r>
            <a:r>
              <a:rPr lang="en-US" sz="1700" dirty="0" err="1" smtClean="0"/>
              <a:t>Bussföretag</a:t>
            </a:r>
            <a:r>
              <a:rPr lang="en-US" sz="1700" dirty="0" smtClean="0"/>
              <a:t>  </a:t>
            </a:r>
            <a:endParaRPr lang="sv-SE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1700" b="1" dirty="0" smtClean="0"/>
              <a:t>Trafikverket:</a:t>
            </a:r>
            <a:r>
              <a:rPr lang="sv-SE" sz="1700" dirty="0"/>
              <a:t> </a:t>
            </a:r>
            <a:r>
              <a:rPr lang="sv-SE" sz="1700" dirty="0" smtClean="0"/>
              <a:t>Adjungerad ledamot Johan Holmér</a:t>
            </a:r>
            <a:endParaRPr lang="sv-SE" sz="17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KollA:s</a:t>
            </a:r>
            <a:r>
              <a:rPr lang="sv-SE" b="1" dirty="0" smtClean="0"/>
              <a:t> uppdrag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608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Kommitténs uppdrag är att förvalta, revidera och framförallt sprida kunskap om den inom Partnersamverkan för en </a:t>
            </a:r>
            <a:r>
              <a:rPr lang="sv-SE" dirty="0" smtClean="0"/>
              <a:t>förbättrad </a:t>
            </a:r>
            <a:r>
              <a:rPr lang="sv-SE" dirty="0"/>
              <a:t>kollektivtrafik framtagna avtalsprocessen för upphandlad </a:t>
            </a:r>
            <a:r>
              <a:rPr lang="sv-SE" dirty="0" smtClean="0"/>
              <a:t>kollektivtrafik</a:t>
            </a:r>
            <a:endParaRPr lang="sv-SE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Mål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43608" y="1166018"/>
            <a:ext cx="7715200" cy="4525963"/>
          </a:xfrm>
        </p:spPr>
        <p:txBody>
          <a:bodyPr>
            <a:normAutofit/>
          </a:bodyPr>
          <a:lstStyle/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A</a:t>
            </a:r>
            <a:r>
              <a:rPr lang="sv-SE" sz="2800" dirty="0" smtClean="0">
                <a:ea typeface="Calibri"/>
                <a:cs typeface="Times New Roman"/>
              </a:rPr>
              <a:t>vtal</a:t>
            </a:r>
            <a:r>
              <a:rPr lang="sv-SE" sz="2800" dirty="0">
                <a:ea typeface="Calibri"/>
                <a:cs typeface="Times New Roman"/>
              </a:rPr>
              <a:t>, som driver mot målet att fördubbla resandet och marknadsandelen </a:t>
            </a:r>
            <a:endParaRPr lang="sv-SE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E</a:t>
            </a:r>
            <a:r>
              <a:rPr lang="sv-SE" sz="2800" dirty="0" smtClean="0">
                <a:ea typeface="Calibri"/>
                <a:cs typeface="Times New Roman"/>
              </a:rPr>
              <a:t>tt </a:t>
            </a:r>
            <a:r>
              <a:rPr lang="sv-SE" sz="2800" dirty="0">
                <a:ea typeface="Calibri"/>
                <a:cs typeface="Times New Roman"/>
              </a:rPr>
              <a:t>reducerat antal överklaganden </a:t>
            </a:r>
            <a:endParaRPr lang="sv-SE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A</a:t>
            </a:r>
            <a:r>
              <a:rPr lang="sv-SE" sz="2800" dirty="0" smtClean="0">
                <a:ea typeface="Calibri"/>
                <a:cs typeface="Times New Roman"/>
              </a:rPr>
              <a:t>vtal</a:t>
            </a:r>
            <a:r>
              <a:rPr lang="sv-SE" sz="2800" dirty="0">
                <a:ea typeface="Calibri"/>
                <a:cs typeface="Times New Roman"/>
              </a:rPr>
              <a:t>, som gör det möjligt att få mer trafik pengarna </a:t>
            </a:r>
            <a:endParaRPr lang="sv-SE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U</a:t>
            </a:r>
            <a:r>
              <a:rPr lang="sv-SE" sz="2800" dirty="0" smtClean="0">
                <a:ea typeface="Calibri"/>
                <a:cs typeface="Times New Roman"/>
              </a:rPr>
              <a:t>tveckla </a:t>
            </a:r>
            <a:r>
              <a:rPr lang="sv-SE" sz="2800" dirty="0">
                <a:ea typeface="Calibri"/>
                <a:cs typeface="Times New Roman"/>
              </a:rPr>
              <a:t>den gemensamma affären mellan beställare och trafikföretag samt </a:t>
            </a:r>
            <a:endParaRPr lang="sv-SE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lvl="0">
              <a:buFont typeface="Symbol"/>
              <a:buChar char=""/>
            </a:pPr>
            <a:r>
              <a:rPr lang="sv-SE" sz="2800" dirty="0">
                <a:ea typeface="Calibri"/>
                <a:cs typeface="Times New Roman"/>
              </a:rPr>
              <a:t>F</a:t>
            </a:r>
            <a:r>
              <a:rPr lang="sv-SE" sz="2800" dirty="0" smtClean="0">
                <a:ea typeface="Calibri"/>
                <a:cs typeface="Times New Roman"/>
              </a:rPr>
              <a:t>örenkla </a:t>
            </a:r>
            <a:r>
              <a:rPr lang="sv-SE" sz="2800" dirty="0">
                <a:ea typeface="Calibri"/>
                <a:cs typeface="Times New Roman"/>
              </a:rPr>
              <a:t>avtalsarbetet</a:t>
            </a:r>
            <a:endParaRPr lang="sv-SE" sz="2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Tider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Första versionen av Avtalsprocessen med avtalsmallar år 2010</a:t>
            </a:r>
          </a:p>
          <a:p>
            <a:r>
              <a:rPr lang="sv-SE" dirty="0" smtClean="0"/>
              <a:t>Omtag </a:t>
            </a:r>
            <a:r>
              <a:rPr lang="sv-SE" dirty="0" err="1" smtClean="0"/>
              <a:t>bl</a:t>
            </a:r>
            <a:r>
              <a:rPr lang="sv-SE" dirty="0" smtClean="0"/>
              <a:t> a beroende på ny kollektivtrafiklag,</a:t>
            </a:r>
          </a:p>
          <a:p>
            <a:pPr marL="0" indent="0">
              <a:buNone/>
            </a:pPr>
            <a:r>
              <a:rPr lang="sv-SE" dirty="0" smtClean="0"/>
              <a:t>    klar år 2013</a:t>
            </a:r>
          </a:p>
          <a:p>
            <a:r>
              <a:rPr lang="sv-SE" dirty="0" err="1" smtClean="0"/>
              <a:t>KollA</a:t>
            </a:r>
            <a:r>
              <a:rPr lang="sv-SE" dirty="0" smtClean="0"/>
              <a:t> år 2013</a:t>
            </a:r>
          </a:p>
          <a:p>
            <a:r>
              <a:rPr lang="sv-SE" dirty="0" smtClean="0"/>
              <a:t>Översyn år 2015</a:t>
            </a:r>
          </a:p>
          <a:p>
            <a:r>
              <a:rPr lang="sv-SE" dirty="0" smtClean="0"/>
              <a:t>Remiss nov </a:t>
            </a:r>
            <a:r>
              <a:rPr lang="sv-SE" smtClean="0"/>
              <a:t>– jan</a:t>
            </a:r>
            <a:endParaRPr lang="sv-SE" dirty="0" smtClean="0"/>
          </a:p>
          <a:p>
            <a:r>
              <a:rPr lang="sv-SE" dirty="0" smtClean="0"/>
              <a:t>Ny version feb 2016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Ö</a:t>
            </a:r>
            <a:r>
              <a:rPr lang="sv-SE" b="1" dirty="0" smtClean="0"/>
              <a:t>versynsarbete </a:t>
            </a:r>
            <a:r>
              <a:rPr lang="sv-SE" b="1" dirty="0"/>
              <a:t>– </a:t>
            </a:r>
            <a:r>
              <a:rPr lang="sv-SE" b="1" dirty="0" smtClean="0"/>
              <a:t>Organisation</a:t>
            </a:r>
            <a:r>
              <a:rPr lang="sv-SE" b="1" dirty="0"/>
              <a:t>	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7624" y="857348"/>
            <a:ext cx="7643192" cy="54519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Sammankallande: </a:t>
            </a:r>
            <a:r>
              <a:rPr lang="sv-SE" dirty="0"/>
              <a:t>Håkan Bergqvist</a:t>
            </a:r>
          </a:p>
          <a:p>
            <a:pPr marL="0" indent="0">
              <a:buNone/>
            </a:pPr>
            <a:r>
              <a:rPr lang="sv-SE" b="1" dirty="0"/>
              <a:t>Deltagare:  </a:t>
            </a:r>
          </a:p>
          <a:p>
            <a:pPr lvl="0"/>
            <a:r>
              <a:rPr lang="sv-SE" dirty="0"/>
              <a:t>Martin Pagrotsky, </a:t>
            </a:r>
            <a:r>
              <a:rPr lang="sv-SE" dirty="0" err="1"/>
              <a:t>Nobina</a:t>
            </a:r>
            <a:r>
              <a:rPr lang="sv-SE" dirty="0"/>
              <a:t>, sekreterare </a:t>
            </a:r>
          </a:p>
          <a:p>
            <a:pPr lvl="0"/>
            <a:r>
              <a:rPr lang="sv-SE" dirty="0" smtClean="0"/>
              <a:t>Karin </a:t>
            </a:r>
            <a:r>
              <a:rPr lang="sv-SE" dirty="0"/>
              <a:t>Isberg, SLL </a:t>
            </a:r>
            <a:endParaRPr lang="sv-SE" dirty="0" smtClean="0"/>
          </a:p>
          <a:p>
            <a:pPr lvl="0"/>
            <a:r>
              <a:rPr lang="sv-SE" dirty="0" smtClean="0"/>
              <a:t>Ewa </a:t>
            </a:r>
            <a:r>
              <a:rPr lang="sv-SE" dirty="0"/>
              <a:t>Rosén, Skånetrafiken </a:t>
            </a:r>
          </a:p>
          <a:p>
            <a:pPr lvl="0"/>
            <a:r>
              <a:rPr lang="sv-SE" dirty="0" smtClean="0"/>
              <a:t>Ann Strandberg, </a:t>
            </a:r>
            <a:r>
              <a:rPr lang="sv-SE" dirty="0"/>
              <a:t>Västtrafik </a:t>
            </a:r>
          </a:p>
          <a:p>
            <a:pPr lvl="0"/>
            <a:r>
              <a:rPr lang="sv-SE" dirty="0"/>
              <a:t>Johan Wadman, RKM Uppsala Län </a:t>
            </a:r>
          </a:p>
          <a:p>
            <a:pPr lvl="0"/>
            <a:r>
              <a:rPr lang="sv-SE" dirty="0"/>
              <a:t>Tommy </a:t>
            </a:r>
            <a:r>
              <a:rPr lang="sv-SE" dirty="0" err="1"/>
              <a:t>Laestander</a:t>
            </a:r>
            <a:r>
              <a:rPr lang="sv-SE" dirty="0"/>
              <a:t>, Länstrafiken i Västerbotten AB </a:t>
            </a:r>
          </a:p>
          <a:p>
            <a:pPr lvl="0"/>
            <a:r>
              <a:rPr lang="sv-SE" dirty="0"/>
              <a:t>Henrik </a:t>
            </a:r>
            <a:r>
              <a:rPr lang="sv-SE" dirty="0" err="1"/>
              <a:t>Sollenborn</a:t>
            </a:r>
            <a:r>
              <a:rPr lang="sv-SE" dirty="0"/>
              <a:t>, RKM Sörmland </a:t>
            </a:r>
            <a:endParaRPr lang="sv-SE" dirty="0" smtClean="0"/>
          </a:p>
          <a:p>
            <a:pPr lvl="0"/>
            <a:r>
              <a:rPr lang="sv-SE" smtClean="0"/>
              <a:t>Magnus </a:t>
            </a:r>
            <a:r>
              <a:rPr lang="sv-SE" dirty="0"/>
              <a:t>Ljung, SKL </a:t>
            </a:r>
          </a:p>
          <a:p>
            <a:pPr lvl="0"/>
            <a:r>
              <a:rPr lang="sv-SE" dirty="0"/>
              <a:t>Christer Pettersson, Buss i Väst </a:t>
            </a:r>
          </a:p>
          <a:p>
            <a:pPr lvl="0"/>
            <a:r>
              <a:rPr lang="sv-SE" dirty="0"/>
              <a:t>Mattias Åkerlund, </a:t>
            </a:r>
            <a:r>
              <a:rPr lang="sv-SE" dirty="0" err="1"/>
              <a:t>Keolis</a:t>
            </a:r>
            <a:r>
              <a:rPr lang="sv-SE" dirty="0"/>
              <a:t> </a:t>
            </a:r>
            <a:endParaRPr lang="sv-SE" dirty="0" smtClean="0"/>
          </a:p>
          <a:p>
            <a:r>
              <a:rPr lang="sv-SE" dirty="0"/>
              <a:t>Lars Annerberg, Bussföretagen </a:t>
            </a:r>
            <a:endParaRPr lang="sv-SE" dirty="0" smtClean="0"/>
          </a:p>
          <a:p>
            <a:r>
              <a:rPr lang="sv-SE" dirty="0" smtClean="0"/>
              <a:t>Henrik Birath, </a:t>
            </a:r>
            <a:r>
              <a:rPr lang="sv-SE" dirty="0" err="1" smtClean="0"/>
              <a:t>Nobina</a:t>
            </a:r>
            <a:endParaRPr lang="sv-SE" dirty="0" smtClean="0"/>
          </a:p>
          <a:p>
            <a:r>
              <a:rPr lang="sv-SE" dirty="0" smtClean="0"/>
              <a:t>Anders Berge, Svenska Taxiförbundet</a:t>
            </a:r>
          </a:p>
          <a:p>
            <a:r>
              <a:rPr lang="sv-SE" dirty="0"/>
              <a:t>Suppleant </a:t>
            </a:r>
            <a:r>
              <a:rPr lang="sv-SE" dirty="0" err="1"/>
              <a:t>Ejert</a:t>
            </a:r>
            <a:r>
              <a:rPr lang="sv-SE" dirty="0"/>
              <a:t> </a:t>
            </a:r>
            <a:r>
              <a:rPr lang="sv-SE" dirty="0" err="1" smtClean="0"/>
              <a:t>Seijboldt</a:t>
            </a:r>
            <a:r>
              <a:rPr lang="sv-SE" dirty="0" smtClean="0"/>
              <a:t>, Svenska Taxiförbundet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7" y="6165304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sv-SE" b="1" dirty="0" smtClean="0"/>
              <a:t>Arbetet under 2016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752600"/>
          </a:xfrm>
        </p:spPr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Regionala</a:t>
            </a:r>
            <a:r>
              <a:rPr lang="sv-SE" b="1" dirty="0" smtClean="0">
                <a:solidFill>
                  <a:schemeClr val="tx1"/>
                </a:solidFill>
              </a:rPr>
              <a:t> </a:t>
            </a:r>
            <a:r>
              <a:rPr lang="sv-SE" dirty="0" smtClean="0">
                <a:solidFill>
                  <a:schemeClr val="tx1"/>
                </a:solidFill>
              </a:rPr>
              <a:t>träffar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23" y="5691873"/>
            <a:ext cx="3520243" cy="8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549</TotalTime>
  <Words>231</Words>
  <Application>Microsoft Office PowerPoint</Application>
  <PresentationFormat>Bildspel på skärmen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Välkommen till KollAs Årskonferens 2015</vt:lpstr>
      <vt:lpstr>PowerPoint-presentation</vt:lpstr>
      <vt:lpstr>PowerPoint-presentation</vt:lpstr>
      <vt:lpstr>Kollektivtrafikens avtalskommitté  </vt:lpstr>
      <vt:lpstr>KollA:s uppdrag</vt:lpstr>
      <vt:lpstr>Mål</vt:lpstr>
      <vt:lpstr>Tider</vt:lpstr>
      <vt:lpstr>Översynsarbete – Organisation  </vt:lpstr>
      <vt:lpstr>Arbetet under 2016</vt:lpstr>
      <vt:lpstr>PowerPoint-presentation</vt:lpstr>
      <vt:lpstr>Avtalsprocesserna</vt:lpstr>
      <vt:lpstr>Avtalstyper</vt:lpstr>
      <vt:lpstr>Handlingar i ett trafikavtal</vt:lpstr>
    </vt:vector>
  </TitlesOfParts>
  <Company>JBHB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Håkan Bergqvist</dc:creator>
  <cp:lastModifiedBy>Håkan Bergqvist</cp:lastModifiedBy>
  <cp:revision>70</cp:revision>
  <dcterms:created xsi:type="dcterms:W3CDTF">2015-02-19T12:29:14Z</dcterms:created>
  <dcterms:modified xsi:type="dcterms:W3CDTF">2015-11-30T15:11:57Z</dcterms:modified>
</cp:coreProperties>
</file>